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59" r:id="rId2"/>
    <p:sldId id="360" r:id="rId3"/>
    <p:sldId id="416" r:id="rId4"/>
    <p:sldId id="357" r:id="rId5"/>
    <p:sldId id="358" r:id="rId6"/>
    <p:sldId id="384" r:id="rId7"/>
    <p:sldId id="380" r:id="rId8"/>
    <p:sldId id="381" r:id="rId9"/>
    <p:sldId id="382" r:id="rId10"/>
    <p:sldId id="383" r:id="rId11"/>
    <p:sldId id="368" r:id="rId12"/>
    <p:sldId id="369" r:id="rId13"/>
    <p:sldId id="379" r:id="rId14"/>
    <p:sldId id="385" r:id="rId15"/>
    <p:sldId id="370" r:id="rId16"/>
    <p:sldId id="371" r:id="rId17"/>
    <p:sldId id="372" r:id="rId18"/>
    <p:sldId id="377" r:id="rId19"/>
    <p:sldId id="375" r:id="rId20"/>
    <p:sldId id="376" r:id="rId21"/>
    <p:sldId id="374" r:id="rId22"/>
    <p:sldId id="373" r:id="rId23"/>
    <p:sldId id="3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p:cViewPr varScale="1">
        <p:scale>
          <a:sx n="91" d="100"/>
          <a:sy n="91" d="100"/>
        </p:scale>
        <p:origin x="7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62827-F1A3-488C-AA2A-9DB26E435B26}" type="datetimeFigureOut">
              <a:rPr lang="en-US" smtClean="0"/>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5CA719-1BFF-4D13-9DCB-0CF885712DEE}" type="slidenum">
              <a:rPr lang="en-US" smtClean="0"/>
              <a:t>‹#›</a:t>
            </a:fld>
            <a:endParaRPr lang="en-US"/>
          </a:p>
        </p:txBody>
      </p:sp>
    </p:spTree>
    <p:extLst>
      <p:ext uri="{BB962C8B-B14F-4D97-AF65-F5344CB8AC3E}">
        <p14:creationId xmlns:p14="http://schemas.microsoft.com/office/powerpoint/2010/main" val="23446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guardian.com/business/2014/nov/13/us-wealth-inequality-top-01-worth-as-much-as-the-bottom-9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hyperlink" Target="https://plink.ir/WV4i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plink.ir/PuvV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plink.ir/Sllg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plink.ir/FgQP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plink.ir/uGUk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plink.ir/ULV4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plink.ir/HxpSJ" TargetMode="Externa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www.people-press.org/2017/05/03/public-trust-in-government-remains-near-historic-lows-as-partisan-attitudes-shift/"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plink.ir/oWLp7" TargetMode="Externa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link.ir/kHOR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plink.ir/fSXE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plink.ir/STeu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295400"/>
            <a:ext cx="8915400" cy="4038600"/>
          </a:xfrm>
        </p:spPr>
        <p:txBody>
          <a:bodyPr>
            <a:normAutofit fontScale="90000"/>
          </a:bodyPr>
          <a:lstStyle/>
          <a:p>
            <a:pPr rtl="1"/>
            <a:r>
              <a:rPr lang="fa-I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Homa" panose="00000400000000000000" pitchFamily="2" charset="-78"/>
              </a:rPr>
              <a:t>روایت افول موریانه وار امریکا</a:t>
            </a:r>
            <a:r>
              <a:rPr lang="fa-IR" sz="5400" dirty="0" smtClean="0">
                <a:cs typeface="B Homa" panose="00000400000000000000" pitchFamily="2" charset="-78"/>
              </a:rPr>
              <a:t/>
            </a:r>
            <a:br>
              <a:rPr lang="fa-IR" sz="5400" dirty="0" smtClean="0">
                <a:cs typeface="B Homa" panose="00000400000000000000" pitchFamily="2" charset="-78"/>
              </a:rPr>
            </a:br>
            <a:r>
              <a:rPr lang="fa-IR" sz="49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t>حوزه </a:t>
            </a:r>
            <a:br>
              <a:rPr lang="fa-IR" sz="49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br>
            <a:r>
              <a:rPr lang="fa-IR" sz="1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t>اقتصادی</a:t>
            </a:r>
            <a:r>
              <a:rPr lang="fa-IR" sz="4900" dirty="0" smtClean="0">
                <a:cs typeface="B Homa" panose="00000400000000000000" pitchFamily="2" charset="-78"/>
              </a:rPr>
              <a:t/>
            </a:r>
            <a:br>
              <a:rPr lang="fa-IR" sz="4900" dirty="0" smtClean="0">
                <a:cs typeface="B Homa" panose="00000400000000000000" pitchFamily="2" charset="-78"/>
              </a:rPr>
            </a:br>
            <a:r>
              <a:rPr lang="fa-IR" sz="4900" dirty="0" smtClean="0">
                <a:cs typeface="B Homa" panose="00000400000000000000" pitchFamily="2" charset="-78"/>
              </a:rPr>
              <a:t>براساس آمارهای بین المللی</a:t>
            </a:r>
            <a:endParaRPr lang="en-US" sz="5400" dirty="0">
              <a:cs typeface="B Homa" panose="00000400000000000000" pitchFamily="2" charset="-78"/>
            </a:endParaRPr>
          </a:p>
        </p:txBody>
      </p:sp>
      <p:sp>
        <p:nvSpPr>
          <p:cNvPr id="3" name="Content Placeholder 2"/>
          <p:cNvSpPr>
            <a:spLocks noGrp="1"/>
          </p:cNvSpPr>
          <p:nvPr>
            <p:ph idx="1"/>
          </p:nvPr>
        </p:nvSpPr>
        <p:spPr>
          <a:xfrm>
            <a:off x="-34636" y="342900"/>
            <a:ext cx="9178636" cy="9525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fa-I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anose="00000700000000000000" pitchFamily="2" charset="-78"/>
              </a:rPr>
              <a:t>آمریکا منفی 20</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anose="00000700000000000000" pitchFamily="2" charset="-78"/>
            </a:endParaRPr>
          </a:p>
        </p:txBody>
      </p:sp>
      <p:sp>
        <p:nvSpPr>
          <p:cNvPr id="4" name="Title 1"/>
          <p:cNvSpPr txBox="1">
            <a:spLocks/>
          </p:cNvSpPr>
          <p:nvPr/>
        </p:nvSpPr>
        <p:spPr>
          <a:xfrm>
            <a:off x="3429000" y="152400"/>
            <a:ext cx="2057400" cy="381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dirty="0">
              <a:cs typeface="B Homa"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401" y="5320862"/>
            <a:ext cx="1781158" cy="1524000"/>
          </a:xfrm>
          <a:prstGeom prst="rect">
            <a:avLst/>
          </a:prstGeom>
        </p:spPr>
      </p:pic>
    </p:spTree>
    <p:extLst>
      <p:ext uri="{BB962C8B-B14F-4D97-AF65-F5344CB8AC3E}">
        <p14:creationId xmlns:p14="http://schemas.microsoft.com/office/powerpoint/2010/main" val="2217838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6012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868362"/>
          </a:xfrm>
        </p:spPr>
        <p:txBody>
          <a:bodyPr>
            <a:noAutofit/>
          </a:bodyPr>
          <a:lstStyle/>
          <a:p>
            <a:r>
              <a:rPr lang="fa-IR" sz="2800" dirty="0" smtClean="0">
                <a:cs typeface="B Titr" panose="00000700000000000000" pitchFamily="2" charset="-78"/>
              </a:rPr>
              <a:t>0/1 </a:t>
            </a:r>
            <a:r>
              <a:rPr lang="fa-IR" sz="2800" dirty="0">
                <a:cs typeface="B Titr" panose="00000700000000000000" pitchFamily="2" charset="-78"/>
              </a:rPr>
              <a:t>درصد از امریکایی های طبقه ی مرفه، </a:t>
            </a:r>
            <a:r>
              <a:rPr lang="fa-IR" sz="2800" dirty="0">
                <a:cs typeface="B Titr" panose="00000700000000000000" pitchFamily="2" charset="-78"/>
                <a:hlinkClick r:id="rId3"/>
              </a:rPr>
              <a:t>ثروتی برابر</a:t>
            </a:r>
            <a:r>
              <a:rPr lang="fa-IR" sz="2800" dirty="0">
                <a:cs typeface="B Titr" panose="00000700000000000000" pitchFamily="2" charset="-78"/>
              </a:rPr>
              <a:t> با دارایی 90 درصد کل امریکایی های طبقات پایین تر اجتماع دارند.</a:t>
            </a:r>
            <a:endParaRPr lang="en-US" sz="2800"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371600"/>
            <a:ext cx="8885159"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3135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randombar(horizontal)">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52401"/>
            <a:ext cx="9372600" cy="719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rtl="1"/>
            <a:r>
              <a:rPr lang="fa-IR" sz="6000" dirty="0" smtClean="0">
                <a:cs typeface="B Titr" panose="00000700000000000000" pitchFamily="2" charset="-78"/>
              </a:rPr>
              <a:t>امریکا رتبه چهارم نرخ فقر </a:t>
            </a:r>
            <a:r>
              <a:rPr lang="fa-IR" dirty="0" smtClean="0"/>
              <a:t/>
            </a:r>
            <a:br>
              <a:rPr lang="fa-IR" dirty="0" smtClean="0"/>
            </a:br>
            <a:r>
              <a:rPr lang="fa-IR" sz="2200" b="1" dirty="0">
                <a:cs typeface="B Nazanin" panose="00000400000000000000" pitchFamily="2" charset="-78"/>
              </a:rPr>
              <a:t>در بین کشورهای </a:t>
            </a:r>
            <a:r>
              <a:rPr lang="en-US" sz="2200" b="1" dirty="0">
                <a:cs typeface="B Nazanin" panose="00000400000000000000" pitchFamily="2" charset="-78"/>
              </a:rPr>
              <a:t> </a:t>
            </a:r>
            <a:r>
              <a:rPr lang="en-US" sz="2200" b="1" dirty="0" err="1">
                <a:cs typeface="B Nazanin" panose="00000400000000000000" pitchFamily="2" charset="-78"/>
              </a:rPr>
              <a:t>oecd</a:t>
            </a:r>
            <a:r>
              <a:rPr lang="fa-IR" sz="2200" b="1" dirty="0">
                <a:cs typeface="B Nazanin" panose="00000400000000000000" pitchFamily="2" charset="-78"/>
              </a:rPr>
              <a:t> منبع:</a:t>
            </a:r>
            <a:r>
              <a:rPr lang="en-US" sz="2200" b="1" dirty="0">
                <a:cs typeface="B Nazanin" panose="00000400000000000000" pitchFamily="2" charset="-78"/>
              </a:rPr>
              <a:t> data.oecd.org </a:t>
            </a:r>
            <a:r>
              <a:rPr lang="fa-IR" sz="2200" b="1" dirty="0" smtClean="0">
                <a:cs typeface="B Nazanin" panose="00000400000000000000" pitchFamily="2" charset="-78"/>
              </a:rPr>
              <a:t>سال 2017</a:t>
            </a:r>
            <a:endParaRPr lang="en-US" dirty="0"/>
          </a:p>
        </p:txBody>
      </p:sp>
      <p:sp>
        <p:nvSpPr>
          <p:cNvPr id="3" name="Content Placeholder 2"/>
          <p:cNvSpPr>
            <a:spLocks noGrp="1"/>
          </p:cNvSpPr>
          <p:nvPr>
            <p:ph idx="1"/>
          </p:nvPr>
        </p:nvSpPr>
        <p:spPr/>
        <p:txBody>
          <a:bodyPr/>
          <a:lstStyle/>
          <a:p>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57400"/>
            <a:ext cx="9144001" cy="397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97756" y="6400800"/>
            <a:ext cx="2270045" cy="646331"/>
          </a:xfrm>
          <a:prstGeom prst="rect">
            <a:avLst/>
          </a:prstGeom>
        </p:spPr>
        <p:txBody>
          <a:bodyPr wrap="none">
            <a:spAutoFit/>
          </a:bodyPr>
          <a:lstStyle/>
          <a:p>
            <a:r>
              <a:rPr lang="en-US" dirty="0">
                <a:hlinkClick r:id="rId4"/>
              </a:rPr>
              <a:t>https://</a:t>
            </a:r>
            <a:r>
              <a:rPr lang="en-US" dirty="0" smtClean="0">
                <a:hlinkClick r:id="rId4"/>
              </a:rPr>
              <a:t>plink.ir/WV4id</a:t>
            </a:r>
            <a:endParaRPr lang="fa-IR" dirty="0"/>
          </a:p>
          <a:p>
            <a:endParaRPr lang="en-US" dirty="0"/>
          </a:p>
        </p:txBody>
      </p:sp>
      <p:pic>
        <p:nvPicPr>
          <p:cNvPr id="16389" name="Picture 5" descr="https://plink.ir/WV4id/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0096" y="5791200"/>
            <a:ext cx="1066799"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2437" y="5842855"/>
            <a:ext cx="1100959" cy="942006"/>
          </a:xfrm>
          <a:prstGeom prst="rect">
            <a:avLst/>
          </a:prstGeom>
        </p:spPr>
      </p:pic>
    </p:spTree>
    <p:extLst>
      <p:ext uri="{BB962C8B-B14F-4D97-AF65-F5344CB8AC3E}">
        <p14:creationId xmlns:p14="http://schemas.microsoft.com/office/powerpoint/2010/main" val="1895151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randombar(horizontal)">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484518" cy="704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5981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401762"/>
          </a:xfrm>
        </p:spPr>
        <p:txBody>
          <a:bodyPr>
            <a:normAutofit fontScale="90000"/>
          </a:bodyPr>
          <a:lstStyle/>
          <a:p>
            <a:pPr rtl="1"/>
            <a:r>
              <a:rPr lang="fa-IR" sz="4900" dirty="0" smtClean="0">
                <a:cs typeface="B Titr" panose="00000700000000000000" pitchFamily="2" charset="-78"/>
              </a:rPr>
              <a:t>امریکا رتبه چهارم شکاف حاصل از فقر </a:t>
            </a:r>
            <a:r>
              <a:rPr lang="fa-IR" dirty="0" smtClean="0"/>
              <a:t/>
            </a:r>
            <a:br>
              <a:rPr lang="fa-IR" dirty="0" smtClean="0"/>
            </a:br>
            <a:r>
              <a:rPr lang="fa-IR" sz="2200" b="1" dirty="0">
                <a:cs typeface="B Nazanin" panose="00000400000000000000" pitchFamily="2" charset="-78"/>
              </a:rPr>
              <a:t>در بین کشورهای </a:t>
            </a:r>
            <a:r>
              <a:rPr lang="en-US" sz="2200" b="1" dirty="0">
                <a:cs typeface="B Nazanin" panose="00000400000000000000" pitchFamily="2" charset="-78"/>
              </a:rPr>
              <a:t> </a:t>
            </a:r>
            <a:r>
              <a:rPr lang="en-US" sz="2200" b="1" dirty="0" err="1">
                <a:cs typeface="B Nazanin" panose="00000400000000000000" pitchFamily="2" charset="-78"/>
              </a:rPr>
              <a:t>oecd</a:t>
            </a:r>
            <a:r>
              <a:rPr lang="fa-IR" sz="2200" b="1" dirty="0">
                <a:cs typeface="B Nazanin" panose="00000400000000000000" pitchFamily="2" charset="-78"/>
              </a:rPr>
              <a:t> منبع:</a:t>
            </a:r>
            <a:r>
              <a:rPr lang="en-US" sz="2200" b="1" dirty="0">
                <a:cs typeface="B Nazanin" panose="00000400000000000000" pitchFamily="2" charset="-78"/>
              </a:rPr>
              <a:t> data.oecd.org </a:t>
            </a:r>
            <a:r>
              <a:rPr lang="fa-IR" sz="2200" b="1" dirty="0" smtClean="0">
                <a:cs typeface="B Nazanin" panose="00000400000000000000" pitchFamily="2" charset="-78"/>
              </a:rPr>
              <a:t>سال 2017</a:t>
            </a:r>
            <a:endParaRPr lang="en-US" dirty="0"/>
          </a:p>
        </p:txBody>
      </p:sp>
      <p:sp>
        <p:nvSpPr>
          <p:cNvPr id="4" name="Rectangle 3"/>
          <p:cNvSpPr/>
          <p:nvPr/>
        </p:nvSpPr>
        <p:spPr>
          <a:xfrm>
            <a:off x="6910055" y="6400800"/>
            <a:ext cx="2233945" cy="646331"/>
          </a:xfrm>
          <a:prstGeom prst="rect">
            <a:avLst/>
          </a:prstGeom>
        </p:spPr>
        <p:txBody>
          <a:bodyPr wrap="none">
            <a:spAutoFit/>
          </a:bodyPr>
          <a:lstStyle/>
          <a:p>
            <a:r>
              <a:rPr lang="en-US" dirty="0">
                <a:hlinkClick r:id="rId4"/>
              </a:rPr>
              <a:t>https://</a:t>
            </a:r>
            <a:r>
              <a:rPr lang="en-US" dirty="0" smtClean="0">
                <a:hlinkClick r:id="rId4"/>
              </a:rPr>
              <a:t>plink.ir/PuvVn</a:t>
            </a:r>
            <a:endParaRPr lang="fa-IR" dirty="0" smtClean="0"/>
          </a:p>
          <a:p>
            <a:endParaRPr lang="en-US" dirty="0"/>
          </a:p>
        </p:txBody>
      </p:sp>
      <p:pic>
        <p:nvPicPr>
          <p:cNvPr id="17412" name="Picture 4" descr="https://plink.ir/PuvVn/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714998"/>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468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randombar(horizont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92964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descr="https://usfacts.ir/wp-content/uploads/2019/05/%D8%A8%DB%8C-%D8%AE%D8%A7%D9%86%D9%85%D8%A7%D9%86-%D8%AF%D8%B1-%D9%86%DB%8C%D9%88%DB%8C%D9%88%D8%B1%DA%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05400" cy="68455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05399" y="1041540"/>
            <a:ext cx="4191001" cy="5973763"/>
          </a:xfrm>
        </p:spPr>
        <p:txBody>
          <a:bodyPr>
            <a:normAutofit/>
          </a:bodyPr>
          <a:lstStyle/>
          <a:p>
            <a:pPr algn="just" rtl="1">
              <a:buFont typeface="Wingdings" panose="05000000000000000000" pitchFamily="2" charset="2"/>
              <a:buChar char="ü"/>
            </a:pPr>
            <a:r>
              <a:rPr lang="fa-IR" sz="2800" dirty="0" smtClean="0">
                <a:cs typeface="B Nazanin" panose="00000400000000000000" pitchFamily="2" charset="-78"/>
              </a:rPr>
              <a:t>طبق گزارش اداره </a:t>
            </a:r>
            <a:r>
              <a:rPr lang="fa-IR" sz="2800" dirty="0">
                <a:cs typeface="B Nazanin" panose="00000400000000000000" pitchFamily="2" charset="-78"/>
              </a:rPr>
              <a:t>ی آمار امریکا </a:t>
            </a:r>
            <a:r>
              <a:rPr lang="fa-IR" sz="2800" dirty="0" smtClean="0">
                <a:cs typeface="B Nazanin" panose="00000400000000000000" pitchFamily="2" charset="-78"/>
              </a:rPr>
              <a:t>در سال 2014  ، چهل و هفت میلیون فقیر</a:t>
            </a:r>
            <a:r>
              <a:rPr lang="fa-IR" sz="2800" dirty="0">
                <a:cs typeface="B Nazanin" panose="00000400000000000000" pitchFamily="2" charset="-78"/>
              </a:rPr>
              <a:t> در </a:t>
            </a:r>
            <a:r>
              <a:rPr lang="fa-IR" sz="2800" dirty="0" smtClean="0">
                <a:cs typeface="B Nazanin" panose="00000400000000000000" pitchFamily="2" charset="-78"/>
              </a:rPr>
              <a:t>امریکا زندگی </a:t>
            </a:r>
            <a:r>
              <a:rPr lang="fa-IR" sz="2800" dirty="0">
                <a:cs typeface="B Nazanin" panose="00000400000000000000" pitchFamily="2" charset="-78"/>
              </a:rPr>
              <a:t>می کنند</a:t>
            </a:r>
            <a:r>
              <a:rPr lang="fa-IR" sz="2800" dirty="0" smtClean="0">
                <a:cs typeface="B Nazanin" panose="00000400000000000000" pitchFamily="2" charset="-78"/>
              </a:rPr>
              <a:t>.</a:t>
            </a:r>
          </a:p>
          <a:p>
            <a:pPr algn="just" rtl="1">
              <a:buFont typeface="Wingdings" panose="05000000000000000000" pitchFamily="2" charset="2"/>
              <a:buChar char="ü"/>
            </a:pPr>
            <a:r>
              <a:rPr lang="fa-IR" sz="2800" dirty="0">
                <a:cs typeface="B Nazanin" panose="00000400000000000000" pitchFamily="2" charset="-78"/>
              </a:rPr>
              <a:t>بر اساس مطالعاتی در زمینه ی مساله ی گرسنگی در امریکا، </a:t>
            </a:r>
            <a:r>
              <a:rPr lang="fa-IR" sz="2800" dirty="0" smtClean="0">
                <a:cs typeface="B Nazanin" panose="00000400000000000000" pitchFamily="2" charset="-78"/>
              </a:rPr>
              <a:t>بیش از سی و هفت میلیون</a:t>
            </a:r>
            <a:r>
              <a:rPr lang="fa-IR" sz="2800" dirty="0">
                <a:cs typeface="B Nazanin" panose="00000400000000000000" pitchFamily="2" charset="-78"/>
              </a:rPr>
              <a:t> </a:t>
            </a:r>
            <a:r>
              <a:rPr lang="fa-IR" sz="2800" dirty="0" smtClean="0">
                <a:cs typeface="B Nazanin" panose="00000400000000000000" pitchFamily="2" charset="-78"/>
              </a:rPr>
              <a:t>امریکایی با مسئله گرسنگی مواجه هستند و </a:t>
            </a:r>
            <a:r>
              <a:rPr lang="fa-IR" sz="2800" dirty="0">
                <a:cs typeface="B Nazanin" panose="00000400000000000000" pitchFamily="2" charset="-78"/>
              </a:rPr>
              <a:t>از طریق </a:t>
            </a:r>
            <a:r>
              <a:rPr lang="fa-IR" sz="2800" dirty="0" smtClean="0">
                <a:cs typeface="B Nazanin" panose="00000400000000000000" pitchFamily="2" charset="-78"/>
              </a:rPr>
              <a:t>بانک های غذایی وابسته به دولت سیر </a:t>
            </a:r>
            <a:r>
              <a:rPr lang="fa-IR" sz="2800" dirty="0">
                <a:cs typeface="B Nazanin" panose="00000400000000000000" pitchFamily="2" charset="-78"/>
              </a:rPr>
              <a:t>می شوند.</a:t>
            </a:r>
            <a:endParaRPr lang="fa-IR" sz="2800" dirty="0" smtClean="0">
              <a:cs typeface="B Nazanin" panose="00000400000000000000" pitchFamily="2" charset="-78"/>
            </a:endParaRPr>
          </a:p>
          <a:p>
            <a:pPr algn="just" rtl="1">
              <a:buFont typeface="Wingdings" panose="05000000000000000000" pitchFamily="2" charset="2"/>
              <a:buChar char="ü"/>
            </a:pPr>
            <a:endParaRPr lang="fa-IR" sz="2800" dirty="0" smtClean="0">
              <a:cs typeface="B Nazanin" panose="00000400000000000000" pitchFamily="2" charset="-78"/>
            </a:endParaRPr>
          </a:p>
          <a:p>
            <a:pPr algn="just" rtl="1">
              <a:buFont typeface="Wingdings" panose="05000000000000000000" pitchFamily="2" charset="2"/>
              <a:buChar char="ü"/>
            </a:pPr>
            <a:endParaRPr lang="en-US" sz="2800" dirty="0">
              <a:cs typeface="B Nazanin" panose="00000400000000000000" pitchFamily="2" charset="-78"/>
            </a:endParaRPr>
          </a:p>
        </p:txBody>
      </p:sp>
      <p:sp>
        <p:nvSpPr>
          <p:cNvPr id="4" name="Rectangle 3"/>
          <p:cNvSpPr/>
          <p:nvPr/>
        </p:nvSpPr>
        <p:spPr>
          <a:xfrm>
            <a:off x="5105400" y="6476205"/>
            <a:ext cx="2254015" cy="369332"/>
          </a:xfrm>
          <a:prstGeom prst="rect">
            <a:avLst/>
          </a:prstGeom>
        </p:spPr>
        <p:txBody>
          <a:bodyPr wrap="none">
            <a:spAutoFit/>
          </a:bodyPr>
          <a:lstStyle/>
          <a:p>
            <a:r>
              <a:rPr lang="en-US" dirty="0"/>
              <a:t>https://plink.ir/yICsp+</a:t>
            </a:r>
          </a:p>
        </p:txBody>
      </p:sp>
      <p:pic>
        <p:nvPicPr>
          <p:cNvPr id="25602" name="Picture 2" descr="https://plink.ir/yICsp/q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14987"/>
            <a:ext cx="1243012" cy="12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7190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anim calcmode="lin" valueType="num">
                                      <p:cBhvr>
                                        <p:cTn id="8" dur="1000" fill="hold"/>
                                        <p:tgtEl>
                                          <p:spTgt spid="25604"/>
                                        </p:tgtEl>
                                        <p:attrNameLst>
                                          <p:attrName>ppt_x</p:attrName>
                                        </p:attrNameLst>
                                      </p:cBhvr>
                                      <p:tavLst>
                                        <p:tav tm="0">
                                          <p:val>
                                            <p:strVal val="#ppt_x"/>
                                          </p:val>
                                        </p:tav>
                                        <p:tav tm="100000">
                                          <p:val>
                                            <p:strVal val="#ppt_x"/>
                                          </p:val>
                                        </p:tav>
                                      </p:tavLst>
                                    </p:anim>
                                    <p:anim calcmode="lin" valueType="num">
                                      <p:cBhvr>
                                        <p:cTn id="9"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4800" y="304800"/>
            <a:ext cx="8610600" cy="3992563"/>
          </a:xfrm>
        </p:spPr>
        <p:txBody>
          <a:bodyPr/>
          <a:lstStyle/>
          <a:p>
            <a:pPr marL="0" indent="0" algn="r" rtl="1">
              <a:buNone/>
            </a:pPr>
            <a:r>
              <a:rPr lang="fa-IR" b="1" dirty="0">
                <a:cs typeface="B Nazanin" panose="00000400000000000000" pitchFamily="2" charset="-78"/>
              </a:rPr>
              <a:t>به طور متوسط 2.5 میلیون کودک در سال از بی </a:t>
            </a:r>
            <a:r>
              <a:rPr lang="fa-IR" b="1" dirty="0" smtClean="0">
                <a:cs typeface="B Nazanin" panose="00000400000000000000" pitchFamily="2" charset="-78"/>
              </a:rPr>
              <a:t>خانمانی </a:t>
            </a:r>
            <a:r>
              <a:rPr lang="fa-IR" b="1" dirty="0">
                <a:cs typeface="B Nazanin" panose="00000400000000000000" pitchFamily="2" charset="-78"/>
              </a:rPr>
              <a:t>برخوردارند</a:t>
            </a:r>
            <a:r>
              <a:rPr lang="fa-IR" b="1" dirty="0" smtClean="0">
                <a:cs typeface="B Nazanin" panose="00000400000000000000" pitchFamily="2" charset="-78"/>
              </a:rPr>
              <a:t>.</a:t>
            </a:r>
            <a:endParaRPr lang="en-US" b="1" dirty="0">
              <a:cs typeface="B Nazanin" panose="00000400000000000000" pitchFamily="2" charset="-78"/>
            </a:endParaRPr>
          </a:p>
          <a:p>
            <a:pPr marL="0" indent="0" algn="r" rtl="1">
              <a:buNone/>
            </a:pPr>
            <a:r>
              <a:rPr lang="en-US" b="1" dirty="0">
                <a:cs typeface="B Nazanin" panose="00000400000000000000" pitchFamily="2" charset="-78"/>
              </a:rPr>
              <a:t/>
            </a:r>
            <a:br>
              <a:rPr lang="en-US" b="1" dirty="0">
                <a:cs typeface="B Nazanin" panose="00000400000000000000" pitchFamily="2" charset="-78"/>
              </a:rPr>
            </a:br>
            <a:r>
              <a:rPr lang="fa-IR" b="1" dirty="0">
                <a:cs typeface="B Nazanin" panose="00000400000000000000" pitchFamily="2" charset="-78"/>
              </a:rPr>
              <a:t>46 میلیون آمریکایی به بانک های مواد غذایی می روند و خطوط طولانی برای کاهش مواد غذایی در ساعت 6:30 آغاز می شود</a:t>
            </a:r>
            <a:r>
              <a:rPr lang="en-US" b="1" dirty="0">
                <a:cs typeface="B Nazanin" panose="00000400000000000000" pitchFamily="2" charset="-78"/>
              </a:rPr>
              <a:t/>
            </a:r>
            <a:br>
              <a:rPr lang="en-US" b="1" dirty="0">
                <a:cs typeface="B Nazanin" panose="00000400000000000000" pitchFamily="2" charset="-78"/>
              </a:rPr>
            </a:br>
            <a:endParaRPr lang="en-US" b="1" dirty="0">
              <a:cs typeface="B Nazanin" panose="00000400000000000000" pitchFamily="2" charset="-78"/>
            </a:endParaRPr>
          </a:p>
        </p:txBody>
      </p:sp>
      <p:pic>
        <p:nvPicPr>
          <p:cNvPr id="31746" name="Picture 2" descr="Children Orphans Eating - Public Do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3299128"/>
            <a:ext cx="5562600" cy="3482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403" y="5847951"/>
            <a:ext cx="1100959" cy="942006"/>
          </a:xfrm>
          <a:prstGeom prst="rect">
            <a:avLst/>
          </a:prstGeom>
        </p:spPr>
      </p:pic>
    </p:spTree>
    <p:extLst>
      <p:ext uri="{BB962C8B-B14F-4D97-AF65-F5344CB8AC3E}">
        <p14:creationId xmlns:p14="http://schemas.microsoft.com/office/powerpoint/2010/main" val="16511257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746"/>
                                        </p:tgtEl>
                                        <p:attrNameLst>
                                          <p:attrName>style.visibility</p:attrName>
                                        </p:attrNameLst>
                                      </p:cBhvr>
                                      <p:to>
                                        <p:strVal val="visible"/>
                                      </p:to>
                                    </p:set>
                                    <p:anim calcmode="lin" valueType="num">
                                      <p:cBhvr additive="base">
                                        <p:cTn id="23" dur="500" fill="hold"/>
                                        <p:tgtEl>
                                          <p:spTgt spid="31746"/>
                                        </p:tgtEl>
                                        <p:attrNameLst>
                                          <p:attrName>ppt_x</p:attrName>
                                        </p:attrNameLst>
                                      </p:cBhvr>
                                      <p:tavLst>
                                        <p:tav tm="0">
                                          <p:val>
                                            <p:strVal val="#ppt_x"/>
                                          </p:val>
                                        </p:tav>
                                        <p:tav tm="100000">
                                          <p:val>
                                            <p:strVal val="#ppt_x"/>
                                          </p:val>
                                        </p:tav>
                                      </p:tavLst>
                                    </p:anim>
                                    <p:anim calcmode="lin" valueType="num">
                                      <p:cBhvr additive="base">
                                        <p:cTn id="24"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78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6326" y="152400"/>
            <a:ext cx="8229600" cy="969818"/>
          </a:xfrm>
        </p:spPr>
        <p:txBody>
          <a:bodyPr>
            <a:normAutofit fontScale="90000"/>
          </a:bodyPr>
          <a:lstStyle/>
          <a:p>
            <a:pPr rtl="1"/>
            <a:r>
              <a:rPr lang="fa-IR" sz="3600" dirty="0" smtClean="0">
                <a:cs typeface="B Titr" panose="00000700000000000000" pitchFamily="2" charset="-78"/>
              </a:rPr>
              <a:t>امریکا بدهکارترین کشور جهان</a:t>
            </a:r>
            <a:br>
              <a:rPr lang="fa-IR" sz="3600" dirty="0" smtClean="0">
                <a:cs typeface="B Titr" panose="00000700000000000000" pitchFamily="2" charset="-78"/>
              </a:rPr>
            </a:br>
            <a:r>
              <a:rPr lang="fa-IR" sz="2700" b="1" dirty="0" smtClean="0">
                <a:cs typeface="B Nazanin" panose="00000400000000000000" pitchFamily="2" charset="-78"/>
              </a:rPr>
              <a:t>بیش از 18 تریلیون دلار منبع:</a:t>
            </a:r>
            <a:r>
              <a:rPr lang="en-US" sz="2700" b="1" dirty="0" smtClean="0">
                <a:cs typeface="B Nazanin" panose="00000400000000000000" pitchFamily="2" charset="-78"/>
              </a:rPr>
              <a:t>Global finance </a:t>
            </a:r>
            <a:br>
              <a:rPr lang="en-US" sz="2700" b="1" dirty="0" smtClean="0">
                <a:cs typeface="B Nazanin" panose="00000400000000000000" pitchFamily="2" charset="-78"/>
              </a:rPr>
            </a:br>
            <a:endParaRPr lang="en-US" sz="2700" b="1" dirty="0">
              <a:cs typeface="B Nazanin" panose="00000400000000000000" pitchFamily="2" charset="-78"/>
            </a:endParaRPr>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83673"/>
            <a:ext cx="8765053" cy="579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994374" y="6451872"/>
            <a:ext cx="2114553" cy="646331"/>
          </a:xfrm>
          <a:prstGeom prst="rect">
            <a:avLst/>
          </a:prstGeom>
        </p:spPr>
        <p:txBody>
          <a:bodyPr wrap="none">
            <a:spAutoFit/>
          </a:bodyPr>
          <a:lstStyle/>
          <a:p>
            <a:r>
              <a:rPr lang="en-US" dirty="0">
                <a:hlinkClick r:id="rId4"/>
              </a:rPr>
              <a:t>https://</a:t>
            </a:r>
            <a:r>
              <a:rPr lang="en-US" dirty="0" smtClean="0">
                <a:hlinkClick r:id="rId4"/>
              </a:rPr>
              <a:t>plink.ir/SllgO</a:t>
            </a:r>
            <a:endParaRPr lang="fa-IR" dirty="0"/>
          </a:p>
          <a:p>
            <a:endParaRPr lang="en-US" dirty="0"/>
          </a:p>
        </p:txBody>
      </p:sp>
      <p:pic>
        <p:nvPicPr>
          <p:cNvPr id="18436" name="Picture 4" descr="https://plink.ir/SllgO/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8630" y="4876800"/>
            <a:ext cx="1419225"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04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randombar(horizontal)">
                                      <p:cBhvr>
                                        <p:cTn id="12"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5" y="-1"/>
            <a:ext cx="9072148" cy="684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1673" y="228600"/>
            <a:ext cx="9372600" cy="792162"/>
          </a:xfrm>
        </p:spPr>
        <p:txBody>
          <a:bodyPr>
            <a:noAutofit/>
          </a:bodyPr>
          <a:lstStyle/>
          <a:p>
            <a:pPr rtl="1"/>
            <a:r>
              <a:rPr lang="fa-IR" sz="2800" dirty="0" smtClean="0">
                <a:cs typeface="B Titr" panose="00000700000000000000" pitchFamily="2" charset="-78"/>
              </a:rPr>
              <a:t>امریکا رتبه دوازدهم بدهی خارجی به نسبت تولیدناخالص داخلی</a:t>
            </a:r>
            <a:br>
              <a:rPr lang="fa-IR" sz="2800" dirty="0" smtClean="0">
                <a:cs typeface="B Titr" panose="00000700000000000000" pitchFamily="2" charset="-78"/>
              </a:rPr>
            </a:br>
            <a:r>
              <a:rPr lang="fa-IR" sz="2400" b="1" dirty="0" smtClean="0">
                <a:cs typeface="B Nazanin" panose="00000400000000000000" pitchFamily="2" charset="-78"/>
              </a:rPr>
              <a:t>گزارش </a:t>
            </a:r>
            <a:r>
              <a:rPr lang="en-US" sz="2400" b="1" dirty="0" smtClean="0">
                <a:cs typeface="B Nazanin" panose="00000400000000000000" pitchFamily="2" charset="-78"/>
              </a:rPr>
              <a:t>World </a:t>
            </a:r>
            <a:r>
              <a:rPr lang="en-US" sz="2400" b="1" dirty="0">
                <a:cs typeface="B Nazanin" panose="00000400000000000000" pitchFamily="2" charset="-78"/>
              </a:rPr>
              <a:t>Population </a:t>
            </a:r>
            <a:r>
              <a:rPr lang="en-US" sz="2400" b="1" dirty="0" smtClean="0">
                <a:cs typeface="B Nazanin" panose="00000400000000000000" pitchFamily="2" charset="-78"/>
              </a:rPr>
              <a:t>Review</a:t>
            </a:r>
            <a:r>
              <a:rPr lang="fa-IR" sz="2400" b="1" dirty="0" smtClean="0">
                <a:cs typeface="B Nazanin" panose="00000400000000000000" pitchFamily="2" charset="-78"/>
              </a:rPr>
              <a:t> از صندوق بین المللی پول2018</a:t>
            </a:r>
            <a:r>
              <a:rPr lang="en-US" sz="2400" b="1" dirty="0">
                <a:cs typeface="B Nazanin" panose="00000400000000000000" pitchFamily="2" charset="-78"/>
              </a:rPr>
              <a:t/>
            </a:r>
            <a:br>
              <a:rPr lang="en-US" sz="2400" b="1" dirty="0">
                <a:cs typeface="B Nazanin" panose="00000400000000000000" pitchFamily="2" charset="-78"/>
              </a:rPr>
            </a:br>
            <a:endParaRPr lang="en-US" sz="2800" b="1" dirty="0">
              <a:cs typeface="B Nazanin" panose="00000400000000000000" pitchFamily="2" charset="-78"/>
            </a:endParaRPr>
          </a:p>
        </p:txBody>
      </p:sp>
      <p:sp>
        <p:nvSpPr>
          <p:cNvPr id="3" name="Content Placeholder 2"/>
          <p:cNvSpPr>
            <a:spLocks noGrp="1"/>
          </p:cNvSpPr>
          <p:nvPr>
            <p:ph idx="1"/>
          </p:nvPr>
        </p:nvSpPr>
        <p:spPr/>
        <p:txBody>
          <a:bodyPr/>
          <a:lstStyle/>
          <a:p>
            <a:endParaRPr lang="en-US"/>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5" y="981443"/>
            <a:ext cx="7729805" cy="5862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15678" y="6230264"/>
            <a:ext cx="2286075" cy="646331"/>
          </a:xfrm>
          <a:prstGeom prst="rect">
            <a:avLst/>
          </a:prstGeom>
        </p:spPr>
        <p:txBody>
          <a:bodyPr wrap="none">
            <a:spAutoFit/>
          </a:bodyPr>
          <a:lstStyle/>
          <a:p>
            <a:r>
              <a:rPr lang="en-US" dirty="0">
                <a:hlinkClick r:id="rId4"/>
              </a:rPr>
              <a:t>https://</a:t>
            </a:r>
            <a:r>
              <a:rPr lang="en-US" dirty="0" smtClean="0">
                <a:hlinkClick r:id="rId4"/>
              </a:rPr>
              <a:t>plink.ir/FgQPQ</a:t>
            </a:r>
            <a:endParaRPr lang="fa-IR" dirty="0"/>
          </a:p>
          <a:p>
            <a:endParaRPr lang="en-US" dirty="0"/>
          </a:p>
        </p:txBody>
      </p:sp>
      <p:pic>
        <p:nvPicPr>
          <p:cNvPr id="19461" name="Picture 5" descr="https://plink.ir/FgQPQ/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411" y="4495800"/>
            <a:ext cx="1419225" cy="14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2754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randombar(horizontal)">
                                      <p:cBhvr>
                                        <p:cTn id="12"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0"/>
            <a:ext cx="9372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7927" y="152400"/>
            <a:ext cx="8229600" cy="1143000"/>
          </a:xfrm>
        </p:spPr>
        <p:txBody>
          <a:bodyPr>
            <a:noAutofit/>
          </a:bodyPr>
          <a:lstStyle/>
          <a:p>
            <a:pPr rtl="1"/>
            <a:r>
              <a:rPr lang="fa-IR" sz="3600" dirty="0" smtClean="0">
                <a:cs typeface="B Titr" panose="00000700000000000000" pitchFamily="2" charset="-78"/>
              </a:rPr>
              <a:t>امریکا دارای بیشترین کسری بودجه در جهان</a:t>
            </a:r>
            <a:br>
              <a:rPr lang="fa-IR" sz="3600" dirty="0" smtClean="0">
                <a:cs typeface="B Titr" panose="00000700000000000000" pitchFamily="2" charset="-78"/>
              </a:rPr>
            </a:br>
            <a:r>
              <a:rPr lang="fa-IR" sz="3200" b="1" dirty="0" smtClean="0">
                <a:cs typeface="B Nazanin" panose="00000400000000000000" pitchFamily="2" charset="-78"/>
              </a:rPr>
              <a:t>بیش از 700 میلیارد دلار     </a:t>
            </a:r>
            <a:r>
              <a:rPr lang="fa-IR" sz="1800" b="1" dirty="0" smtClean="0">
                <a:cs typeface="B Nazanin" panose="00000400000000000000" pitchFamily="2" charset="-78"/>
              </a:rPr>
              <a:t>منبع: </a:t>
            </a:r>
            <a:r>
              <a:rPr lang="en-US" sz="1800" dirty="0" err="1" smtClean="0">
                <a:cs typeface="B Nazanin" panose="00000400000000000000" pitchFamily="2" charset="-78"/>
              </a:rPr>
              <a:t>countryeconomy</a:t>
            </a:r>
            <a:r>
              <a:rPr lang="fa-IR" sz="1800" dirty="0" smtClean="0">
                <a:cs typeface="B Nazanin" panose="00000400000000000000" pitchFamily="2" charset="-78"/>
              </a:rPr>
              <a:t> 2018</a:t>
            </a:r>
            <a:endParaRPr lang="en-US" sz="2000" dirty="0">
              <a:cs typeface="B Nazanin" panose="00000400000000000000" pitchFamily="2" charset="-78"/>
            </a:endParaRPr>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1524000"/>
            <a:ext cx="796615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10400" y="6400800"/>
            <a:ext cx="2265236" cy="646331"/>
          </a:xfrm>
          <a:prstGeom prst="rect">
            <a:avLst/>
          </a:prstGeom>
        </p:spPr>
        <p:txBody>
          <a:bodyPr wrap="none">
            <a:spAutoFit/>
          </a:bodyPr>
          <a:lstStyle/>
          <a:p>
            <a:r>
              <a:rPr lang="en-US" dirty="0">
                <a:hlinkClick r:id="rId4"/>
              </a:rPr>
              <a:t>https://</a:t>
            </a:r>
            <a:r>
              <a:rPr lang="en-US" dirty="0" smtClean="0">
                <a:hlinkClick r:id="rId4"/>
              </a:rPr>
              <a:t>plink.ir/uGUky</a:t>
            </a:r>
            <a:endParaRPr lang="fa-IR" dirty="0"/>
          </a:p>
          <a:p>
            <a:endParaRPr lang="en-US" dirty="0"/>
          </a:p>
        </p:txBody>
      </p:sp>
      <p:pic>
        <p:nvPicPr>
          <p:cNvPr id="20484" name="Picture 4" descr="https://plink.ir/uGUky/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9575" y="5235466"/>
            <a:ext cx="1114425" cy="111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986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randombar(horizontal)">
                                      <p:cBhvr>
                                        <p:cTn id="1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47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762000"/>
          </a:xfrm>
        </p:spPr>
        <p:txBody>
          <a:bodyPr>
            <a:normAutofit fontScale="90000"/>
          </a:bodyPr>
          <a:lstStyle/>
          <a:p>
            <a:pPr rtl="1"/>
            <a:r>
              <a:rPr lang="fa-IR" sz="4000" dirty="0" smtClean="0">
                <a:cs typeface="B Titr" panose="00000700000000000000" pitchFamily="2" charset="-78"/>
              </a:rPr>
              <a:t>امریکا رتبه اول عدم امنیت شغلی</a:t>
            </a:r>
            <a:r>
              <a:rPr lang="fa-IR" sz="3600" b="1" dirty="0" smtClean="0">
                <a:cs typeface="B Nazanin" panose="00000400000000000000" pitchFamily="2" charset="-78"/>
              </a:rPr>
              <a:t/>
            </a:r>
            <a:br>
              <a:rPr lang="fa-IR" sz="3600" b="1" dirty="0" smtClean="0">
                <a:cs typeface="B Nazanin" panose="00000400000000000000" pitchFamily="2" charset="-78"/>
              </a:rPr>
            </a:br>
            <a:r>
              <a:rPr lang="fa-IR" sz="3600" b="1" dirty="0" smtClean="0">
                <a:cs typeface="B Nazanin" panose="00000400000000000000" pitchFamily="2" charset="-78"/>
              </a:rPr>
              <a:t>(</a:t>
            </a:r>
            <a:r>
              <a:rPr lang="fa-IR" sz="2200" b="1" dirty="0">
                <a:cs typeface="B Nazanin" panose="00000400000000000000" pitchFamily="2" charset="-78"/>
              </a:rPr>
              <a:t>حمایت از کارکنان و شاغلین </a:t>
            </a:r>
            <a:r>
              <a:rPr lang="fa-IR" sz="2200" b="1" dirty="0" smtClean="0">
                <a:cs typeface="B Nazanin" panose="00000400000000000000" pitchFamily="2" charset="-78"/>
              </a:rPr>
              <a:t>با قوانین و مقررات، حق تعدیل نیرو و... </a:t>
            </a:r>
            <a:r>
              <a:rPr lang="fa-IR" sz="3600" b="1" dirty="0" smtClean="0">
                <a:cs typeface="B Nazanin" panose="00000400000000000000" pitchFamily="2" charset="-78"/>
              </a:rPr>
              <a:t>)</a:t>
            </a:r>
            <a:r>
              <a:rPr lang="fa-IR" sz="2200" b="1" dirty="0" smtClean="0">
                <a:cs typeface="B Nazanin" panose="00000400000000000000" pitchFamily="2" charset="-78"/>
              </a:rPr>
              <a:t>منبع:سازمان</a:t>
            </a:r>
            <a:r>
              <a:rPr lang="en-US" sz="2200" b="1" dirty="0" err="1" smtClean="0">
                <a:cs typeface="B Nazanin" panose="00000400000000000000" pitchFamily="2" charset="-78"/>
              </a:rPr>
              <a:t>oecd</a:t>
            </a:r>
            <a:endParaRPr lang="en-US" sz="2200" b="1" dirty="0">
              <a:cs typeface="B Nazanin" panose="00000400000000000000" pitchFamily="2" charset="-78"/>
            </a:endParaRPr>
          </a:p>
        </p:txBody>
      </p:sp>
      <p:sp>
        <p:nvSpPr>
          <p:cNvPr id="3" name="Content Placeholder 2"/>
          <p:cNvSpPr>
            <a:spLocks noGrp="1"/>
          </p:cNvSpPr>
          <p:nvPr>
            <p:ph idx="1"/>
          </p:nvPr>
        </p:nvSpPr>
        <p:spPr>
          <a:xfrm>
            <a:off x="457200" y="1066800"/>
            <a:ext cx="8229600" cy="5059363"/>
          </a:xfrm>
        </p:spPr>
        <p:txBody>
          <a:bodyPr/>
          <a:lstStyle/>
          <a:p>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6" y="1524000"/>
            <a:ext cx="906806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927310" y="6211669"/>
            <a:ext cx="2237472" cy="646331"/>
          </a:xfrm>
          <a:prstGeom prst="rect">
            <a:avLst/>
          </a:prstGeom>
        </p:spPr>
        <p:txBody>
          <a:bodyPr wrap="none">
            <a:spAutoFit/>
          </a:bodyPr>
          <a:lstStyle/>
          <a:p>
            <a:r>
              <a:rPr lang="en-US" dirty="0">
                <a:hlinkClick r:id="rId4"/>
              </a:rPr>
              <a:t>https://</a:t>
            </a:r>
            <a:r>
              <a:rPr lang="en-US" dirty="0" smtClean="0">
                <a:hlinkClick r:id="rId4"/>
              </a:rPr>
              <a:t>plink.ir/ULV4P</a:t>
            </a:r>
            <a:endParaRPr lang="fa-IR" dirty="0"/>
          </a:p>
          <a:p>
            <a:endParaRPr lang="en-US" dirty="0"/>
          </a:p>
        </p:txBody>
      </p:sp>
      <p:pic>
        <p:nvPicPr>
          <p:cNvPr id="23556" name="Picture 4" descr="https://plink.ir/ULV4P/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67400"/>
            <a:ext cx="1053881" cy="105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6440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randombar(horizontal)">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057400"/>
            <a:ext cx="8915400" cy="2971800"/>
          </a:xfrm>
        </p:spPr>
        <p:txBody>
          <a:bodyPr>
            <a:normAutofit fontScale="90000"/>
          </a:bodyPr>
          <a:lstStyle/>
          <a:p>
            <a:pPr rtl="1"/>
            <a:r>
              <a:rPr lang="fa-I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Homa" panose="00000400000000000000" pitchFamily="2" charset="-78"/>
              </a:rPr>
              <a:t>روایت افول موریانه وار امریکا</a:t>
            </a:r>
            <a:r>
              <a:rPr lang="fa-IR" sz="5400" dirty="0" smtClean="0">
                <a:cs typeface="B Homa" panose="00000400000000000000" pitchFamily="2" charset="-78"/>
              </a:rPr>
              <a:t/>
            </a:r>
            <a:br>
              <a:rPr lang="fa-IR" sz="5400" dirty="0" smtClean="0">
                <a:cs typeface="B Homa" panose="00000400000000000000" pitchFamily="2" charset="-78"/>
              </a:rPr>
            </a:br>
            <a:r>
              <a:rPr lang="fa-IR" sz="49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t>حوزه </a:t>
            </a:r>
            <a:br>
              <a:rPr lang="fa-IR" sz="49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br>
            <a:r>
              <a:rPr lang="fa-IR" sz="1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t>سیاسی</a:t>
            </a:r>
            <a:r>
              <a:rPr lang="fa-IR" sz="4900" dirty="0" smtClean="0">
                <a:cs typeface="B Homa" panose="00000400000000000000" pitchFamily="2" charset="-78"/>
              </a:rPr>
              <a:t/>
            </a:r>
            <a:br>
              <a:rPr lang="fa-IR" sz="4900" dirty="0" smtClean="0">
                <a:cs typeface="B Homa" panose="00000400000000000000" pitchFamily="2" charset="-78"/>
              </a:rPr>
            </a:br>
            <a:r>
              <a:rPr lang="fa-IR" sz="4900" dirty="0" smtClean="0">
                <a:cs typeface="B Homa" panose="00000400000000000000" pitchFamily="2" charset="-78"/>
              </a:rPr>
              <a:t>براساس آمارهای بین المللی</a:t>
            </a:r>
            <a:endParaRPr lang="en-US" sz="5400" dirty="0">
              <a:cs typeface="B Homa" panose="00000400000000000000" pitchFamily="2" charset="-78"/>
            </a:endParaRPr>
          </a:p>
        </p:txBody>
      </p:sp>
      <p:sp>
        <p:nvSpPr>
          <p:cNvPr id="3" name="Content Placeholder 2"/>
          <p:cNvSpPr>
            <a:spLocks noGrp="1"/>
          </p:cNvSpPr>
          <p:nvPr>
            <p:ph idx="1"/>
          </p:nvPr>
        </p:nvSpPr>
        <p:spPr>
          <a:xfrm>
            <a:off x="-34636" y="48491"/>
            <a:ext cx="3200400" cy="14859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fa-I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anose="00000700000000000000" pitchFamily="2" charset="-78"/>
              </a:rPr>
              <a:t> </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anose="000007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5791200"/>
            <a:ext cx="1100959" cy="942006"/>
          </a:xfrm>
          <a:prstGeom prst="rect">
            <a:avLst/>
          </a:prstGeom>
        </p:spPr>
      </p:pic>
    </p:spTree>
    <p:extLst>
      <p:ext uri="{BB962C8B-B14F-4D97-AF65-F5344CB8AC3E}">
        <p14:creationId xmlns:p14="http://schemas.microsoft.com/office/powerpoint/2010/main" val="4984290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533400"/>
            <a:ext cx="8229600" cy="1143000"/>
          </a:xfrm>
        </p:spPr>
        <p:txBody>
          <a:bodyPr/>
          <a:lstStyle/>
          <a:p>
            <a:pPr rtl="1"/>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t>فهرست موضوعات حوزه اقتصادی</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endParaRPr>
          </a:p>
        </p:txBody>
      </p:sp>
      <p:sp>
        <p:nvSpPr>
          <p:cNvPr id="3" name="Content Placeholder 2"/>
          <p:cNvSpPr>
            <a:spLocks noGrp="1"/>
          </p:cNvSpPr>
          <p:nvPr>
            <p:ph idx="1"/>
          </p:nvPr>
        </p:nvSpPr>
        <p:spPr>
          <a:xfrm>
            <a:off x="304800" y="1600200"/>
            <a:ext cx="8610600" cy="5029200"/>
          </a:xfrm>
        </p:spPr>
        <p:txBody>
          <a:bodyPr>
            <a:normAutofit/>
          </a:bodyPr>
          <a:lstStyle/>
          <a:p>
            <a:pPr algn="r" rtl="1"/>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rPr>
              <a:t>نابرابری اقتصادی</a:t>
            </a:r>
          </a:p>
          <a:p>
            <a:pPr algn="r" rtl="1"/>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rPr>
              <a:t>نرخ فقر</a:t>
            </a:r>
          </a:p>
          <a:p>
            <a:pPr algn="r" rtl="1"/>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rPr>
              <a:t>شکاف حاصل از فقر</a:t>
            </a:r>
          </a:p>
          <a:p>
            <a:pPr algn="r" rtl="1"/>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rPr>
              <a:t>بدهی خارجی</a:t>
            </a:r>
          </a:p>
          <a:p>
            <a:pPr algn="r" rtl="1"/>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rPr>
              <a:t>کسری بودجه</a:t>
            </a:r>
          </a:p>
          <a:p>
            <a:pPr algn="r" rtl="1"/>
            <a:endPar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endParaRPr>
          </a:p>
          <a:p>
            <a:pPr algn="r" rtl="1"/>
            <a:endPar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endParaRPr>
          </a:p>
          <a:p>
            <a:pPr algn="r" rtl="1"/>
            <a:endPar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endParaRPr>
          </a:p>
          <a:p>
            <a:pPr algn="r" rtl="1"/>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endParaRPr>
          </a:p>
        </p:txBody>
      </p:sp>
      <p:sp>
        <p:nvSpPr>
          <p:cNvPr id="4" name="Content Placeholder 2"/>
          <p:cNvSpPr txBox="1">
            <a:spLocks/>
          </p:cNvSpPr>
          <p:nvPr/>
        </p:nvSpPr>
        <p:spPr>
          <a:xfrm>
            <a:off x="0" y="0"/>
            <a:ext cx="3200400" cy="1485900"/>
          </a:xfrm>
          <a:prstGeom prst="rect">
            <a:avLst/>
          </a:prstGeom>
        </p:spPr>
        <p:txBody>
          <a:bodyPr vert="horz" lIns="91440" tIns="45720" rIns="91440" bIns="45720"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anose="00000700000000000000" pitchFamily="2" charset="-78"/>
            </a:endParaRPr>
          </a:p>
        </p:txBody>
      </p:sp>
      <p:sp>
        <p:nvSpPr>
          <p:cNvPr id="5" name="AutoShape 2" descr="http://d3n8a8pro7vhmx.cloudfront.net/uniteunion/pages/340/meta_images/original/where-billionaires-come-from-cartoon.jpg?145851260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3082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533400"/>
            <a:ext cx="8229600" cy="1143000"/>
          </a:xfrm>
        </p:spPr>
        <p:txBody>
          <a:bodyPr/>
          <a:lstStyle/>
          <a:p>
            <a:pPr rtl="1"/>
            <a:r>
              <a:rPr lang="fa-I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rPr>
              <a:t>فهرست موضوعات حوزه سیاسی</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anose="00000700000000000000" pitchFamily="2" charset="-78"/>
            </a:endParaRPr>
          </a:p>
        </p:txBody>
      </p:sp>
      <p:sp>
        <p:nvSpPr>
          <p:cNvPr id="3" name="Content Placeholder 2"/>
          <p:cNvSpPr>
            <a:spLocks noGrp="1"/>
          </p:cNvSpPr>
          <p:nvPr>
            <p:ph idx="1"/>
          </p:nvPr>
        </p:nvSpPr>
        <p:spPr>
          <a:xfrm>
            <a:off x="304800" y="2286000"/>
            <a:ext cx="8610600" cy="4343400"/>
          </a:xfrm>
        </p:spPr>
        <p:txBody>
          <a:bodyPr>
            <a:normAutofit/>
          </a:bodyPr>
          <a:lstStyle/>
          <a:p>
            <a:pPr algn="r" rtl="1"/>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rPr>
              <a:t>فساد سیستماتیک</a:t>
            </a:r>
          </a:p>
          <a:p>
            <a:pPr algn="r" rtl="1"/>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rPr>
              <a:t>اعتماد به دولت</a:t>
            </a:r>
          </a:p>
          <a:p>
            <a:pPr algn="r" rtl="1"/>
            <a:endPar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endParaRPr>
          </a:p>
          <a:p>
            <a:pPr algn="r" rtl="1"/>
            <a:endPar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endParaRPr>
          </a:p>
          <a:p>
            <a:pPr algn="r" rtl="1"/>
            <a:endPar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endParaRPr>
          </a:p>
          <a:p>
            <a:pPr algn="r" rtl="1"/>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5">
                    <a:satMod val="175000"/>
                    <a:alpha val="40000"/>
                  </a:schemeClr>
                </a:glow>
                <a:innerShdw blurRad="69850" dist="43180" dir="5400000">
                  <a:srgbClr val="000000">
                    <a:alpha val="65000"/>
                  </a:srgbClr>
                </a:innerShdw>
              </a:effectLst>
              <a:cs typeface="B Titr" panose="00000700000000000000" pitchFamily="2" charset="-78"/>
            </a:endParaRPr>
          </a:p>
        </p:txBody>
      </p:sp>
      <p:sp>
        <p:nvSpPr>
          <p:cNvPr id="4" name="Content Placeholder 2"/>
          <p:cNvSpPr txBox="1">
            <a:spLocks/>
          </p:cNvSpPr>
          <p:nvPr/>
        </p:nvSpPr>
        <p:spPr>
          <a:xfrm>
            <a:off x="0" y="0"/>
            <a:ext cx="3200400" cy="1485900"/>
          </a:xfrm>
          <a:prstGeom prst="rect">
            <a:avLst/>
          </a:prstGeom>
        </p:spPr>
        <p:txBody>
          <a:bodyPr vert="horz" lIns="91440" tIns="45720" rIns="91440" bIns="45720"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a-I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anose="00000700000000000000" pitchFamily="2" charset="-78"/>
              </a:rPr>
              <a:t>آمریکا منفی 20</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anose="00000700000000000000"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720" y="5877894"/>
            <a:ext cx="1100959" cy="942006"/>
          </a:xfrm>
          <a:prstGeom prst="rect">
            <a:avLst/>
          </a:prstGeom>
        </p:spPr>
      </p:pic>
    </p:spTree>
    <p:extLst>
      <p:ext uri="{BB962C8B-B14F-4D97-AF65-F5344CB8AC3E}">
        <p14:creationId xmlns:p14="http://schemas.microsoft.com/office/powerpoint/2010/main" val="13133332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704850"/>
            <a:ext cx="8229600" cy="563562"/>
          </a:xfrm>
        </p:spPr>
        <p:txBody>
          <a:bodyPr>
            <a:normAutofit fontScale="90000"/>
          </a:bodyPr>
          <a:lstStyle/>
          <a:p>
            <a:pPr rtl="1"/>
            <a:r>
              <a:rPr lang="fa-IR" dirty="0" smtClean="0">
                <a:cs typeface="B Titr" panose="00000700000000000000" pitchFamily="2" charset="-78"/>
              </a:rPr>
              <a:t>شاخص پنهان کاری مالی(</a:t>
            </a:r>
            <a:r>
              <a:rPr lang="en-US" dirty="0" smtClean="0">
                <a:cs typeface="B Titr" panose="00000700000000000000" pitchFamily="2" charset="-78"/>
              </a:rPr>
              <a:t>FSI</a:t>
            </a:r>
            <a:r>
              <a:rPr lang="fa-IR" dirty="0" smtClean="0">
                <a:cs typeface="B Titr" panose="00000700000000000000" pitchFamily="2" charset="-78"/>
              </a:rPr>
              <a:t>)</a:t>
            </a:r>
            <a:endParaRPr lang="en-US" dirty="0">
              <a:cs typeface="B Titr" panose="00000700000000000000" pitchFamily="2" charset="-78"/>
            </a:endParaRPr>
          </a:p>
        </p:txBody>
      </p:sp>
      <p:sp>
        <p:nvSpPr>
          <p:cNvPr id="3" name="Content Placeholder 2"/>
          <p:cNvSpPr>
            <a:spLocks noGrp="1"/>
          </p:cNvSpPr>
          <p:nvPr>
            <p:ph idx="1"/>
          </p:nvPr>
        </p:nvSpPr>
        <p:spPr>
          <a:xfrm>
            <a:off x="457200" y="1447800"/>
            <a:ext cx="8229600" cy="5257800"/>
          </a:xfrm>
        </p:spPr>
        <p:txBody>
          <a:bodyPr>
            <a:normAutofit/>
          </a:bodyPr>
          <a:lstStyle/>
          <a:p>
            <a:pPr algn="r" rtl="1">
              <a:buFont typeface="Wingdings" panose="05000000000000000000" pitchFamily="2" charset="2"/>
              <a:buChar char="ü"/>
            </a:pPr>
            <a:r>
              <a:rPr lang="fa-IR" dirty="0" smtClean="0">
                <a:cs typeface="B Nazanin" panose="00000400000000000000" pitchFamily="2" charset="-78"/>
              </a:rPr>
              <a:t>سایت جهانی پنهان کاری مالی گزارشی منتشر کرده است که کشورها را بر اساس شاخص پنهان کاری مالی رتبه بندی می کند. </a:t>
            </a:r>
          </a:p>
          <a:p>
            <a:pPr algn="r" rtl="1">
              <a:buFont typeface="Wingdings" panose="05000000000000000000" pitchFamily="2" charset="2"/>
              <a:buChar char="ü"/>
            </a:pPr>
            <a:r>
              <a:rPr lang="fa-IR" dirty="0">
                <a:cs typeface="B Nazanin" panose="00000400000000000000" pitchFamily="2" charset="-78"/>
              </a:rPr>
              <a:t>این شاخص، کشورها را طبق میزان کمک نظام قضایی آن‌ها به پول‌شویی و همچنین کمک به تمام افرادی که قصد دارند ثروتی را که غیرقانونی به دست آورده اند، حفظ کنند، رده بندی می‌کند. در این رده بندی، هرچه نمره پنهان‌کاری مالی هر کشور بالاتر باشد، این کشور در جایگاه بدتری قرار خواهد گرفت.</a:t>
            </a:r>
            <a:endParaRPr lang="en-US" dirty="0">
              <a:cs typeface="B Nazanin" panose="00000400000000000000" pitchFamily="2" charset="-78"/>
            </a:endParaRPr>
          </a:p>
          <a:p>
            <a:pPr marL="0" indent="0" algn="r" rtl="1">
              <a:buNone/>
            </a:pPr>
            <a:r>
              <a:rPr lang="fa-IR" dirty="0" smtClean="0">
                <a:cs typeface="B Nazanin" panose="00000400000000000000" pitchFamily="2" charset="-78"/>
              </a:rPr>
              <a:t>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4552"/>
            <a:ext cx="55911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5763594"/>
            <a:ext cx="1100959" cy="942006"/>
          </a:xfrm>
          <a:prstGeom prst="rect">
            <a:avLst/>
          </a:prstGeom>
        </p:spPr>
      </p:pic>
    </p:spTree>
    <p:extLst>
      <p:ext uri="{BB962C8B-B14F-4D97-AF65-F5344CB8AC3E}">
        <p14:creationId xmlns:p14="http://schemas.microsoft.com/office/powerpoint/2010/main" val="5819305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72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762000"/>
            <a:ext cx="8229600" cy="792162"/>
          </a:xfrm>
        </p:spPr>
        <p:txBody>
          <a:bodyPr>
            <a:normAutofit fontScale="90000"/>
          </a:bodyPr>
          <a:lstStyle/>
          <a:p>
            <a:pPr rtl="1"/>
            <a:r>
              <a:rPr lang="fa-IR" sz="2200" dirty="0" smtClean="0">
                <a:cs typeface="B Nazanin" panose="00000400000000000000" pitchFamily="2" charset="-78"/>
              </a:rPr>
              <a:t>براساس گزارش شاخص پنهان کاری مالی 2018</a:t>
            </a:r>
            <a:r>
              <a:rPr lang="fa-IR" sz="3600" dirty="0" smtClean="0">
                <a:cs typeface="B Nazanin" panose="00000400000000000000" pitchFamily="2" charset="-78"/>
              </a:rPr>
              <a:t/>
            </a:r>
            <a:br>
              <a:rPr lang="fa-IR" sz="3600" dirty="0" smtClean="0">
                <a:cs typeface="B Nazanin" panose="00000400000000000000" pitchFamily="2" charset="-78"/>
              </a:rPr>
            </a:br>
            <a:r>
              <a:rPr lang="fa-IR" sz="3600" dirty="0" smtClean="0">
                <a:cs typeface="B Nazanin" panose="00000400000000000000" pitchFamily="2" charset="-78"/>
              </a:rPr>
              <a:t> </a:t>
            </a:r>
            <a:r>
              <a:rPr lang="fa-IR" sz="3600" dirty="0">
                <a:cs typeface="B Nazanin" panose="00000400000000000000" pitchFamily="2" charset="-78"/>
              </a:rPr>
              <a:t> </a:t>
            </a:r>
            <a:r>
              <a:rPr lang="fa-IR" sz="3600" dirty="0" smtClean="0">
                <a:cs typeface="B Titr" panose="00000700000000000000" pitchFamily="2" charset="-78"/>
              </a:rPr>
              <a:t>امریکا و سوئیس دارای بالاترین فساد سیستماتیک</a:t>
            </a:r>
            <a:br>
              <a:rPr lang="fa-IR" sz="3600" dirty="0" smtClean="0">
                <a:cs typeface="B Titr" panose="00000700000000000000" pitchFamily="2" charset="-78"/>
              </a:rPr>
            </a:br>
            <a:r>
              <a:rPr lang="fa-IR" sz="3600" dirty="0" smtClean="0">
                <a:cs typeface="B Titr" panose="00000700000000000000" pitchFamily="2" charset="-78"/>
              </a:rPr>
              <a:t> </a:t>
            </a:r>
            <a:r>
              <a:rPr lang="fa-IR" sz="3100" b="1" dirty="0" smtClean="0">
                <a:cs typeface="B Nazanin" panose="00000400000000000000" pitchFamily="2" charset="-78"/>
              </a:rPr>
              <a:t>بوده و</a:t>
            </a:r>
            <a:r>
              <a:rPr lang="fa-IR" sz="3600" b="1" dirty="0" smtClean="0">
                <a:cs typeface="B Nazanin" panose="00000400000000000000" pitchFamily="2" charset="-78"/>
              </a:rPr>
              <a:t> فاسدترین کشورها در جهان هستند</a:t>
            </a:r>
            <a:r>
              <a:rPr lang="fa-IR" sz="3600" dirty="0" smtClean="0">
                <a:cs typeface="B Titr" panose="00000700000000000000" pitchFamily="2" charset="-78"/>
              </a:rPr>
              <a:t/>
            </a:r>
            <a:br>
              <a:rPr lang="fa-IR" sz="3600" dirty="0" smtClean="0">
                <a:cs typeface="B Titr" panose="00000700000000000000" pitchFamily="2" charset="-78"/>
              </a:rPr>
            </a:br>
            <a:r>
              <a:rPr lang="fa-IR" sz="3600" dirty="0">
                <a:cs typeface="B Nazanin" panose="00000400000000000000" pitchFamily="2" charset="-78"/>
              </a:rPr>
              <a:t/>
            </a:r>
            <a:br>
              <a:rPr lang="fa-IR" sz="3600" dirty="0">
                <a:cs typeface="B Nazanin" panose="00000400000000000000" pitchFamily="2" charset="-78"/>
              </a:rPr>
            </a:br>
            <a:endParaRPr lang="en-US" sz="3600" dirty="0">
              <a:cs typeface="B Titr" panose="00000700000000000000" pitchFamily="2" charset="-78"/>
            </a:endParaRPr>
          </a:p>
        </p:txBody>
      </p:sp>
      <p:sp>
        <p:nvSpPr>
          <p:cNvPr id="3" name="Content Placeholder 2"/>
          <p:cNvSpPr>
            <a:spLocks noGrp="1"/>
          </p:cNvSpPr>
          <p:nvPr>
            <p:ph idx="1"/>
          </p:nvPr>
        </p:nvSpPr>
        <p:spPr>
          <a:xfrm>
            <a:off x="457200" y="1731872"/>
            <a:ext cx="8229600" cy="4525963"/>
          </a:xfrm>
        </p:spPr>
        <p:txBody>
          <a:bodyPr/>
          <a:lstStyle/>
          <a:p>
            <a:endParaRPr lang="en-US"/>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5" y="1477564"/>
            <a:ext cx="7959383" cy="5227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descr="https://plink.ir/HxpSJ/q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4157" y="4953000"/>
            <a:ext cx="1190625" cy="1190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58337" y="6534834"/>
            <a:ext cx="2185663" cy="646331"/>
          </a:xfrm>
          <a:prstGeom prst="rect">
            <a:avLst/>
          </a:prstGeom>
        </p:spPr>
        <p:txBody>
          <a:bodyPr wrap="none">
            <a:spAutoFit/>
          </a:bodyPr>
          <a:lstStyle/>
          <a:p>
            <a:r>
              <a:rPr lang="en-US" dirty="0">
                <a:hlinkClick r:id="rId5"/>
              </a:rPr>
              <a:t>https://</a:t>
            </a:r>
            <a:r>
              <a:rPr lang="en-US" dirty="0" smtClean="0">
                <a:hlinkClick r:id="rId5"/>
              </a:rPr>
              <a:t>plink.ir/HxpSJ</a:t>
            </a:r>
            <a:endParaRPr lang="fa-IR" dirty="0" smtClean="0"/>
          </a:p>
          <a:p>
            <a:endParaRPr lang="fa-IR" dirty="0"/>
          </a:p>
        </p:txBody>
      </p:sp>
    </p:spTree>
    <p:extLst>
      <p:ext uri="{BB962C8B-B14F-4D97-AF65-F5344CB8AC3E}">
        <p14:creationId xmlns:p14="http://schemas.microsoft.com/office/powerpoint/2010/main" val="31510379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randombar(horizontal)">
                                      <p:cBhvr>
                                        <p:cTn id="12"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5" y="0"/>
            <a:ext cx="93330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52400"/>
            <a:ext cx="8229600" cy="1143000"/>
          </a:xfrm>
        </p:spPr>
        <p:txBody>
          <a:bodyPr>
            <a:noAutofit/>
          </a:bodyPr>
          <a:lstStyle/>
          <a:p>
            <a:pPr rtl="1"/>
            <a:r>
              <a:rPr lang="fa-IR" sz="2400" dirty="0">
                <a:cs typeface="B Titr" panose="00000700000000000000" pitchFamily="2" charset="-78"/>
              </a:rPr>
              <a:t>اعتمادِ مردمِ آمریکا به دولتِ </a:t>
            </a:r>
            <a:r>
              <a:rPr lang="fa-IR" sz="2400" dirty="0" smtClean="0">
                <a:cs typeface="B Titr" panose="00000700000000000000" pitchFamily="2" charset="-78"/>
              </a:rPr>
              <a:t>آمریکا</a:t>
            </a:r>
            <a:r>
              <a:rPr lang="en-US" sz="2400" dirty="0">
                <a:cs typeface="B Titr" panose="00000700000000000000" pitchFamily="2" charset="-78"/>
              </a:rPr>
              <a:t/>
            </a:r>
            <a:br>
              <a:rPr lang="en-US" sz="2400" dirty="0">
                <a:cs typeface="B Titr" panose="00000700000000000000" pitchFamily="2" charset="-78"/>
              </a:rPr>
            </a:br>
            <a:r>
              <a:rPr lang="fa-IR" sz="2400" dirty="0">
                <a:cs typeface="B Titr" panose="00000700000000000000" pitchFamily="2" charset="-78"/>
              </a:rPr>
              <a:t> </a:t>
            </a:r>
            <a:r>
              <a:rPr lang="fa-IR" sz="2400" dirty="0">
                <a:cs typeface="B Titr" panose="00000700000000000000" pitchFamily="2" charset="-78"/>
                <a:hlinkClick r:id="rId3"/>
              </a:rPr>
              <a:t>در پایین ترین حدِ خود در طولِ تاریخ قرار </a:t>
            </a:r>
            <a:r>
              <a:rPr lang="fa-IR" sz="2400" dirty="0" smtClean="0">
                <a:cs typeface="B Titr" panose="00000700000000000000" pitchFamily="2" charset="-78"/>
                <a:hlinkClick r:id="rId3"/>
              </a:rPr>
              <a:t>دارد</a:t>
            </a:r>
            <a:r>
              <a:rPr lang="en-US" sz="2800" dirty="0">
                <a:cs typeface="B Titr" panose="00000700000000000000" pitchFamily="2" charset="-78"/>
              </a:rPr>
              <a:t/>
            </a:r>
            <a:br>
              <a:rPr lang="en-US" sz="2800" dirty="0">
                <a:cs typeface="B Titr" panose="00000700000000000000" pitchFamily="2" charset="-78"/>
              </a:rPr>
            </a:br>
            <a:endParaRPr lang="en-US" sz="2800" dirty="0">
              <a:cs typeface="B Titr" panose="00000700000000000000" pitchFamily="2" charset="-78"/>
            </a:endParaRPr>
          </a:p>
        </p:txBody>
      </p:sp>
      <p:sp>
        <p:nvSpPr>
          <p:cNvPr id="3" name="Content Placeholder 2"/>
          <p:cNvSpPr>
            <a:spLocks noGrp="1"/>
          </p:cNvSpPr>
          <p:nvPr>
            <p:ph idx="1"/>
          </p:nvPr>
        </p:nvSpPr>
        <p:spPr>
          <a:xfrm>
            <a:off x="228599" y="914400"/>
            <a:ext cx="8887691" cy="1148982"/>
          </a:xfrm>
        </p:spPr>
        <p:txBody>
          <a:bodyPr>
            <a:normAutofit lnSpcReduction="10000"/>
          </a:bodyPr>
          <a:lstStyle/>
          <a:p>
            <a:pPr marL="0" indent="0" algn="justLow" rtl="1">
              <a:buNone/>
            </a:pPr>
            <a:r>
              <a:rPr lang="fa-IR" sz="2000" dirty="0" smtClean="0">
                <a:cs typeface="B Nazanin" panose="00000400000000000000" pitchFamily="2" charset="-78"/>
              </a:rPr>
              <a:t>طبق نظرسنجی </a:t>
            </a:r>
            <a:r>
              <a:rPr lang="fa-IR" sz="2000" dirty="0">
                <a:cs typeface="B Nazanin" panose="00000400000000000000" pitchFamily="2" charset="-78"/>
              </a:rPr>
              <a:t>ملی توسط مرکز تحقیقاتی پیو، که در </a:t>
            </a:r>
            <a:r>
              <a:rPr lang="fa-IR" sz="2000" dirty="0" smtClean="0">
                <a:cs typeface="B Nazanin" panose="00000400000000000000" pitchFamily="2" charset="-78"/>
              </a:rPr>
              <a:t>آوریل 2017 درمیان </a:t>
            </a:r>
            <a:r>
              <a:rPr lang="fa-IR" sz="2000" dirty="0">
                <a:cs typeface="B Nazanin" panose="00000400000000000000" pitchFamily="2" charset="-78"/>
              </a:rPr>
              <a:t>1501 بزرگسال انجام شد، </a:t>
            </a:r>
            <a:r>
              <a:rPr lang="fa-IR" sz="2400" dirty="0" smtClean="0">
                <a:cs typeface="B Nazanin" panose="00000400000000000000" pitchFamily="2" charset="-78"/>
              </a:rPr>
              <a:t>تنها </a:t>
            </a:r>
            <a:r>
              <a:rPr lang="fa-IR" sz="2400" dirty="0">
                <a:cs typeface="B Nazanin" panose="00000400000000000000" pitchFamily="2" charset="-78"/>
              </a:rPr>
              <a:t>20 درصد از آمریکایی ها می گویند که به دولتِ‌ فدرال اعتماد دارند و معتقدند که دولت «تقریباً همیشه» (4%) یا «اغلبِ اوقات» (16%) کارِ درست را انجام می </a:t>
            </a:r>
            <a:r>
              <a:rPr lang="fa-IR" sz="2400" dirty="0" smtClean="0">
                <a:cs typeface="B Nazanin" panose="00000400000000000000" pitchFamily="2" charset="-78"/>
              </a:rPr>
              <a:t>دهد</a:t>
            </a:r>
            <a:endParaRPr lang="en-US" sz="2400" dirty="0">
              <a:cs typeface="B Nazanin" panose="00000400000000000000" pitchFamily="2" charset="-78"/>
            </a:endParaRP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618" y="2063382"/>
            <a:ext cx="6705600" cy="479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rot="5400000">
            <a:off x="-1051899" y="5318625"/>
            <a:ext cx="2362200" cy="646331"/>
          </a:xfrm>
          <a:prstGeom prst="rect">
            <a:avLst/>
          </a:prstGeom>
        </p:spPr>
        <p:txBody>
          <a:bodyPr wrap="square">
            <a:spAutoFit/>
          </a:bodyPr>
          <a:lstStyle/>
          <a:p>
            <a:r>
              <a:rPr lang="en-US" dirty="0">
                <a:hlinkClick r:id="rId5"/>
              </a:rPr>
              <a:t>https://</a:t>
            </a:r>
            <a:r>
              <a:rPr lang="en-US" dirty="0" smtClean="0">
                <a:hlinkClick r:id="rId5"/>
              </a:rPr>
              <a:t>plink.ir/oWLp7</a:t>
            </a:r>
            <a:endParaRPr lang="fa-IR" dirty="0" smtClean="0"/>
          </a:p>
          <a:p>
            <a:endParaRPr lang="en-US" dirty="0"/>
          </a:p>
        </p:txBody>
      </p:sp>
      <p:pic>
        <p:nvPicPr>
          <p:cNvPr id="24580" name="Picture 4" descr="https://plink.ir/oWLp7/q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760963"/>
            <a:ext cx="1061927" cy="106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1509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24578"/>
                                        </p:tgtEl>
                                        <p:attrNameLst>
                                          <p:attrName>style.visibility</p:attrName>
                                        </p:attrNameLst>
                                      </p:cBhvr>
                                      <p:to>
                                        <p:strVal val="visible"/>
                                      </p:to>
                                    </p:set>
                                    <p:animEffect transition="in" filter="wipe(down)">
                                      <p:cBhvr>
                                        <p:cTn id="21" dur="580">
                                          <p:stCondLst>
                                            <p:cond delay="0"/>
                                          </p:stCondLst>
                                        </p:cTn>
                                        <p:tgtEl>
                                          <p:spTgt spid="24578"/>
                                        </p:tgtEl>
                                      </p:cBhvr>
                                    </p:animEffect>
                                    <p:anim calcmode="lin" valueType="num">
                                      <p:cBhvr>
                                        <p:cTn id="22" dur="1822" tmFilter="0,0; 0.14,0.36; 0.43,0.73; 0.71,0.91; 1.0,1.0">
                                          <p:stCondLst>
                                            <p:cond delay="0"/>
                                          </p:stCondLst>
                                        </p:cTn>
                                        <p:tgtEl>
                                          <p:spTgt spid="2457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457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457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457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4578"/>
                                        </p:tgtEl>
                                        <p:attrNameLst>
                                          <p:attrName>ppt_y</p:attrName>
                                        </p:attrNameLst>
                                      </p:cBhvr>
                                      <p:tavLst>
                                        <p:tav tm="0" fmla="#ppt_y-sin(pi*$)/81">
                                          <p:val>
                                            <p:fltVal val="0"/>
                                          </p:val>
                                        </p:tav>
                                        <p:tav tm="100000">
                                          <p:val>
                                            <p:fltVal val="1"/>
                                          </p:val>
                                        </p:tav>
                                      </p:tavLst>
                                    </p:anim>
                                    <p:animScale>
                                      <p:cBhvr>
                                        <p:cTn id="27" dur="26">
                                          <p:stCondLst>
                                            <p:cond delay="650"/>
                                          </p:stCondLst>
                                        </p:cTn>
                                        <p:tgtEl>
                                          <p:spTgt spid="24578"/>
                                        </p:tgtEl>
                                      </p:cBhvr>
                                      <p:to x="100000" y="60000"/>
                                    </p:animScale>
                                    <p:animScale>
                                      <p:cBhvr>
                                        <p:cTn id="28" dur="166" decel="50000">
                                          <p:stCondLst>
                                            <p:cond delay="676"/>
                                          </p:stCondLst>
                                        </p:cTn>
                                        <p:tgtEl>
                                          <p:spTgt spid="24578"/>
                                        </p:tgtEl>
                                      </p:cBhvr>
                                      <p:to x="100000" y="100000"/>
                                    </p:animScale>
                                    <p:animScale>
                                      <p:cBhvr>
                                        <p:cTn id="29" dur="26">
                                          <p:stCondLst>
                                            <p:cond delay="1312"/>
                                          </p:stCondLst>
                                        </p:cTn>
                                        <p:tgtEl>
                                          <p:spTgt spid="24578"/>
                                        </p:tgtEl>
                                      </p:cBhvr>
                                      <p:to x="100000" y="80000"/>
                                    </p:animScale>
                                    <p:animScale>
                                      <p:cBhvr>
                                        <p:cTn id="30" dur="166" decel="50000">
                                          <p:stCondLst>
                                            <p:cond delay="1338"/>
                                          </p:stCondLst>
                                        </p:cTn>
                                        <p:tgtEl>
                                          <p:spTgt spid="24578"/>
                                        </p:tgtEl>
                                      </p:cBhvr>
                                      <p:to x="100000" y="100000"/>
                                    </p:animScale>
                                    <p:animScale>
                                      <p:cBhvr>
                                        <p:cTn id="31" dur="26">
                                          <p:stCondLst>
                                            <p:cond delay="1642"/>
                                          </p:stCondLst>
                                        </p:cTn>
                                        <p:tgtEl>
                                          <p:spTgt spid="24578"/>
                                        </p:tgtEl>
                                      </p:cBhvr>
                                      <p:to x="100000" y="90000"/>
                                    </p:animScale>
                                    <p:animScale>
                                      <p:cBhvr>
                                        <p:cTn id="32" dur="166" decel="50000">
                                          <p:stCondLst>
                                            <p:cond delay="1668"/>
                                          </p:stCondLst>
                                        </p:cTn>
                                        <p:tgtEl>
                                          <p:spTgt spid="24578"/>
                                        </p:tgtEl>
                                      </p:cBhvr>
                                      <p:to x="100000" y="100000"/>
                                    </p:animScale>
                                    <p:animScale>
                                      <p:cBhvr>
                                        <p:cTn id="33" dur="26">
                                          <p:stCondLst>
                                            <p:cond delay="1808"/>
                                          </p:stCondLst>
                                        </p:cTn>
                                        <p:tgtEl>
                                          <p:spTgt spid="24578"/>
                                        </p:tgtEl>
                                      </p:cBhvr>
                                      <p:to x="100000" y="95000"/>
                                    </p:animScale>
                                    <p:animScale>
                                      <p:cBhvr>
                                        <p:cTn id="34" dur="166" decel="50000">
                                          <p:stCondLst>
                                            <p:cond delay="1834"/>
                                          </p:stCondLst>
                                        </p:cTn>
                                        <p:tgtEl>
                                          <p:spTgt spid="245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7937"/>
            <a:ext cx="9372600" cy="707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81611" y="50851"/>
            <a:ext cx="8229600" cy="944562"/>
          </a:xfrm>
        </p:spPr>
        <p:txBody>
          <a:bodyPr>
            <a:normAutofit fontScale="90000"/>
          </a:bodyPr>
          <a:lstStyle/>
          <a:p>
            <a:r>
              <a:rPr lang="fa-IR" sz="6000" dirty="0" smtClean="0">
                <a:cs typeface="B Titr" panose="00000700000000000000" pitchFamily="2" charset="-78"/>
              </a:rPr>
              <a:t>نابرابری اقتصادی</a:t>
            </a:r>
            <a:endParaRPr lang="en-US" sz="6000" dirty="0">
              <a:cs typeface="B Titr" panose="00000700000000000000" pitchFamily="2" charset="-78"/>
            </a:endParaRPr>
          </a:p>
        </p:txBody>
      </p:sp>
      <p:sp>
        <p:nvSpPr>
          <p:cNvPr id="4" name="AutoShape 2" descr="http://d3n8a8pro7vhmx.cloudfront.net/uniteunion/pages/340/meta_images/original/where-billionaires-come-from-cartoon.jpg?145851260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d3n8a8pro7vhmx.cloudfront.net/uniteunion/pages/340/meta_images/original/where-billionaires-come-from-cartoon.jpg?1458512609"/>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d3n8a8pro7vhmx.cloudfront.net/uniteunion/pages/340/meta_images/original/where-billionaires-come-from-cartoon.jpg?1458512609"/>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Related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http://d3n8a8pro7vhmx.cloudfront.net/uniteunion/pages/340/meta_images/original/where-billionaires-come-from-cartoon.jpg?1458512609"/>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599" y="1371600"/>
            <a:ext cx="9367602" cy="5717823"/>
          </a:xfrm>
        </p:spPr>
      </p:pic>
    </p:spTree>
    <p:extLst>
      <p:ext uri="{BB962C8B-B14F-4D97-AF65-F5344CB8AC3E}">
        <p14:creationId xmlns:p14="http://schemas.microsoft.com/office/powerpoint/2010/main" val="22072711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1" y="228600"/>
            <a:ext cx="9047017" cy="955431"/>
          </a:xfrm>
        </p:spPr>
        <p:txBody>
          <a:bodyPr>
            <a:normAutofit fontScale="90000"/>
          </a:bodyPr>
          <a:lstStyle/>
          <a:p>
            <a:pPr rtl="1"/>
            <a:r>
              <a:rPr lang="fa-IR" b="1" dirty="0" smtClean="0">
                <a:cs typeface="B Titr" panose="00000700000000000000" pitchFamily="2" charset="-78"/>
              </a:rPr>
              <a:t>نابرابری شدید اقتصادی در امریکا</a:t>
            </a:r>
            <a:r>
              <a:rPr lang="fa-IR" b="1" dirty="0" smtClean="0"/>
              <a:t/>
            </a:r>
            <a:br>
              <a:rPr lang="fa-IR" b="1" dirty="0" smtClean="0"/>
            </a:br>
            <a:r>
              <a:rPr lang="fa-IR" sz="2700" b="1" dirty="0" smtClean="0">
                <a:cs typeface="B Nazanin" panose="00000400000000000000" pitchFamily="2" charset="-78"/>
              </a:rPr>
              <a:t>بیش از 42 درصد ثروت در اختیار 1 درصد ثروتمند</a:t>
            </a:r>
            <a:br>
              <a:rPr lang="fa-IR" sz="2700" b="1" dirty="0" smtClean="0">
                <a:cs typeface="B Nazanin" panose="00000400000000000000" pitchFamily="2" charset="-78"/>
              </a:rPr>
            </a:br>
            <a:r>
              <a:rPr lang="fa-IR" sz="2000" b="1" dirty="0" smtClean="0">
                <a:cs typeface="B Nazanin" panose="00000400000000000000" pitchFamily="2" charset="-78"/>
              </a:rPr>
              <a:t>منبع:استاتیستا2016</a:t>
            </a:r>
            <a:endParaRPr lang="en-US" sz="2000" b="1" dirty="0">
              <a:cs typeface="B Nazanin" panose="00000400000000000000" pitchFamily="2" charset="-78"/>
            </a:endParaRPr>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371600"/>
            <a:ext cx="9123218"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77000" y="6516469"/>
            <a:ext cx="2578051" cy="646331"/>
          </a:xfrm>
          <a:prstGeom prst="rect">
            <a:avLst/>
          </a:prstGeom>
        </p:spPr>
        <p:txBody>
          <a:bodyPr wrap="square">
            <a:spAutoFit/>
          </a:bodyPr>
          <a:lstStyle/>
          <a:p>
            <a:r>
              <a:rPr lang="en-US" dirty="0">
                <a:hlinkClick r:id="rId4"/>
              </a:rPr>
              <a:t>https://</a:t>
            </a:r>
            <a:r>
              <a:rPr lang="en-US" dirty="0" smtClean="0">
                <a:hlinkClick r:id="rId4"/>
              </a:rPr>
              <a:t>plink.ir/kHORF</a:t>
            </a:r>
            <a:endParaRPr lang="fa-IR" dirty="0" smtClean="0"/>
          </a:p>
          <a:p>
            <a:endParaRPr lang="en-US" dirty="0"/>
          </a:p>
        </p:txBody>
      </p:sp>
      <p:pic>
        <p:nvPicPr>
          <p:cNvPr id="14340" name="Picture 4" descr="https://plink.ir/kHORF/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860471"/>
            <a:ext cx="99060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428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4338"/>
                                        </p:tgtEl>
                                        <p:attrNameLst>
                                          <p:attrName>style.visibility</p:attrName>
                                        </p:attrNameLst>
                                      </p:cBhvr>
                                      <p:to>
                                        <p:strVal val="visible"/>
                                      </p:to>
                                    </p:set>
                                    <p:animEffect transition="in" filter="wheel(1)">
                                      <p:cBhvr>
                                        <p:cTn id="25"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2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0218" y="240002"/>
            <a:ext cx="8229600" cy="750598"/>
          </a:xfrm>
        </p:spPr>
        <p:txBody>
          <a:bodyPr>
            <a:normAutofit fontScale="90000"/>
          </a:bodyPr>
          <a:lstStyle/>
          <a:p>
            <a:pPr rtl="1"/>
            <a:r>
              <a:rPr lang="fa-IR" dirty="0" smtClean="0">
                <a:cs typeface="B Titr" panose="00000700000000000000" pitchFamily="2" charset="-78"/>
              </a:rPr>
              <a:t>امریکا دارای بیشترین نابرابری اقتصادی</a:t>
            </a:r>
            <a:r>
              <a:rPr lang="fa-IR" dirty="0" smtClean="0"/>
              <a:t/>
            </a:r>
            <a:br>
              <a:rPr lang="fa-IR" dirty="0" smtClean="0"/>
            </a:br>
            <a:r>
              <a:rPr lang="fa-IR" sz="2700" b="1" dirty="0" smtClean="0">
                <a:cs typeface="B Nazanin" panose="00000400000000000000" pitchFamily="2" charset="-78"/>
              </a:rPr>
              <a:t>در بین کشورهای </a:t>
            </a:r>
            <a:r>
              <a:rPr lang="en-US" sz="2700" b="1" dirty="0" smtClean="0">
                <a:cs typeface="B Nazanin" panose="00000400000000000000" pitchFamily="2" charset="-78"/>
              </a:rPr>
              <a:t> </a:t>
            </a:r>
            <a:r>
              <a:rPr lang="en-US" sz="2700" b="1" dirty="0" err="1" smtClean="0">
                <a:cs typeface="B Nazanin" panose="00000400000000000000" pitchFamily="2" charset="-78"/>
              </a:rPr>
              <a:t>oecd</a:t>
            </a:r>
            <a:r>
              <a:rPr lang="fa-IR" sz="2700" b="1" dirty="0" smtClean="0">
                <a:cs typeface="B Nazanin" panose="00000400000000000000" pitchFamily="2" charset="-78"/>
              </a:rPr>
              <a:t> منبع:</a:t>
            </a:r>
            <a:r>
              <a:rPr lang="en-US" sz="2700" b="1" dirty="0">
                <a:cs typeface="B Nazanin" panose="00000400000000000000" pitchFamily="2" charset="-78"/>
              </a:rPr>
              <a:t> inequality.org </a:t>
            </a:r>
            <a:r>
              <a:rPr lang="fa-IR" sz="2700" b="1" dirty="0" smtClean="0">
                <a:cs typeface="B Nazanin" panose="00000400000000000000" pitchFamily="2" charset="-78"/>
              </a:rPr>
              <a:t>سال2015 </a:t>
            </a:r>
            <a:endParaRPr lang="en-US" b="1" dirty="0">
              <a:cs typeface="B Nazanin" panose="00000400000000000000" pitchFamily="2" charset="-78"/>
            </a:endParaRPr>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2999"/>
            <a:ext cx="8672945" cy="535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501012"/>
            <a:ext cx="2200859" cy="646331"/>
          </a:xfrm>
          <a:prstGeom prst="rect">
            <a:avLst/>
          </a:prstGeom>
        </p:spPr>
        <p:txBody>
          <a:bodyPr wrap="none">
            <a:spAutoFit/>
          </a:bodyPr>
          <a:lstStyle/>
          <a:p>
            <a:r>
              <a:rPr lang="en-US" dirty="0">
                <a:hlinkClick r:id="rId4"/>
              </a:rPr>
              <a:t>https://</a:t>
            </a:r>
            <a:r>
              <a:rPr lang="en-US" dirty="0" smtClean="0">
                <a:hlinkClick r:id="rId4"/>
              </a:rPr>
              <a:t>plink.ir/fSXEQ</a:t>
            </a:r>
            <a:endParaRPr lang="fa-IR" dirty="0" smtClean="0"/>
          </a:p>
          <a:p>
            <a:endParaRPr lang="en-US" dirty="0"/>
          </a:p>
        </p:txBody>
      </p:sp>
      <p:pic>
        <p:nvPicPr>
          <p:cNvPr id="15364" name="Picture 4" descr="https://plink.ir/fSXEQ/q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943600"/>
            <a:ext cx="990599"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45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5362"/>
                                        </p:tgtEl>
                                        <p:attrNameLst>
                                          <p:attrName>style.visibility</p:attrName>
                                        </p:attrNameLst>
                                      </p:cBhvr>
                                      <p:to>
                                        <p:strVal val="visible"/>
                                      </p:to>
                                    </p:set>
                                    <p:animEffect transition="in" filter="wheel(1)">
                                      <p:cBhvr>
                                        <p:cTn id="25"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709"/>
            <a:ext cx="8229600" cy="886691"/>
          </a:xfrm>
        </p:spPr>
        <p:txBody>
          <a:bodyPr>
            <a:normAutofit fontScale="90000"/>
          </a:bodyPr>
          <a:lstStyle/>
          <a:p>
            <a:r>
              <a:rPr lang="fa-IR" sz="3600" dirty="0" smtClean="0">
                <a:cs typeface="B Titr" panose="00000700000000000000" pitchFamily="2" charset="-78"/>
              </a:rPr>
              <a:t>بررسی نابرابری اقتصادی جامعه امریکا در یک قرن اخیر</a:t>
            </a:r>
            <a:endParaRPr lang="en-US" sz="3600" dirty="0">
              <a:cs typeface="B Titr" panose="00000700000000000000" pitchFamily="2" charset="-78"/>
            </a:endParaRPr>
          </a:p>
        </p:txBody>
      </p:sp>
      <p:sp>
        <p:nvSpPr>
          <p:cNvPr id="3" name="Content Placeholder 2"/>
          <p:cNvSpPr>
            <a:spLocks noGrp="1"/>
          </p:cNvSpPr>
          <p:nvPr>
            <p:ph idx="1"/>
          </p:nvPr>
        </p:nvSpPr>
        <p:spPr>
          <a:xfrm>
            <a:off x="377783" y="990600"/>
            <a:ext cx="8229600" cy="4525963"/>
          </a:xfrm>
        </p:spPr>
        <p:txBody>
          <a:bodyPr/>
          <a:lstStyle/>
          <a:p>
            <a:pPr algn="justLow" rtl="1"/>
            <a:r>
              <a:rPr lang="fa-IR" dirty="0">
                <a:cs typeface="B Nazanin" panose="00000400000000000000" pitchFamily="2" charset="-78"/>
              </a:rPr>
              <a:t>دفتر ملی تحقیقات </a:t>
            </a:r>
            <a:r>
              <a:rPr lang="fa-IR" dirty="0" smtClean="0">
                <a:cs typeface="B Nazanin" panose="00000400000000000000" pitchFamily="2" charset="-78"/>
              </a:rPr>
              <a:t>اقتصادی</a:t>
            </a:r>
            <a:r>
              <a:rPr lang="fa-IR" dirty="0">
                <a:cs typeface="B Nazanin" panose="00000400000000000000" pitchFamily="2" charset="-78"/>
              </a:rPr>
              <a:t> </a:t>
            </a:r>
            <a:r>
              <a:rPr lang="fa-IR" dirty="0" smtClean="0">
                <a:cs typeface="B Nazanin" panose="00000400000000000000" pitchFamily="2" charset="-78"/>
              </a:rPr>
              <a:t>در سال 2014 مقاله ای توسط دو نفر از محققان دفتر ، منتشر کرده و به بررسی وضعیت نابرابری اقتصادی در امریکا در طول یک قرن اخیر یعنی از سال 1913 تا 2014 پرداخته است. برخی از نتایج پژوهش دفتر ملی تحقیقات اقتصادی در ادامه خواهد آمد </a:t>
            </a:r>
            <a:endParaRPr lang="en-US" dirty="0">
              <a:cs typeface="B Nazanin" panose="00000400000000000000" pitchFamily="2" charset="-78"/>
            </a:endParaRPr>
          </a:p>
        </p:txBody>
      </p:sp>
      <p:pic>
        <p:nvPicPr>
          <p:cNvPr id="4" name="Picture 4" descr="https://plink.ir/STeum/q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535" y="5743574"/>
            <a:ext cx="1114425" cy="1114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143626"/>
            <a:ext cx="2259145" cy="646331"/>
          </a:xfrm>
          <a:prstGeom prst="rect">
            <a:avLst/>
          </a:prstGeom>
        </p:spPr>
        <p:txBody>
          <a:bodyPr wrap="none">
            <a:spAutoFit/>
          </a:bodyPr>
          <a:lstStyle/>
          <a:p>
            <a:r>
              <a:rPr lang="en-US" dirty="0">
                <a:hlinkClick r:id="rId4"/>
              </a:rPr>
              <a:t>https://</a:t>
            </a:r>
            <a:r>
              <a:rPr lang="en-US" dirty="0" smtClean="0">
                <a:hlinkClick r:id="rId4"/>
              </a:rPr>
              <a:t>plink.ir/STeum</a:t>
            </a:r>
            <a:endParaRPr lang="fa-IR" dirty="0"/>
          </a:p>
          <a:p>
            <a:endParaRPr lang="en-US" dirty="0"/>
          </a:p>
        </p:txBody>
      </p:sp>
      <p:pic>
        <p:nvPicPr>
          <p:cNvPr id="30724" name="Picture 4" descr="https://www.merriam-webster.com/assets/mw/images/article/art-wap-landing-mp-lg/inequality-3253-cc93bc503204ef139122e1eb6b0cf9d1@1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5052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7403" y="5847951"/>
            <a:ext cx="1100959" cy="942006"/>
          </a:xfrm>
          <a:prstGeom prst="rect">
            <a:avLst/>
          </a:prstGeom>
        </p:spPr>
      </p:pic>
    </p:spTree>
    <p:extLst>
      <p:ext uri="{BB962C8B-B14F-4D97-AF65-F5344CB8AC3E}">
        <p14:creationId xmlns:p14="http://schemas.microsoft.com/office/powerpoint/2010/main" val="19439003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724"/>
                                        </p:tgtEl>
                                        <p:attrNameLst>
                                          <p:attrName>style.visibility</p:attrName>
                                        </p:attrNameLst>
                                      </p:cBhvr>
                                      <p:to>
                                        <p:strVal val="visible"/>
                                      </p:to>
                                    </p:set>
                                    <p:animEffect transition="in" filter="barn(inVertical)">
                                      <p:cBhvr>
                                        <p:cTn id="32"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5" y="0"/>
            <a:ext cx="91786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228600"/>
            <a:ext cx="8229600" cy="1189038"/>
          </a:xfrm>
        </p:spPr>
        <p:txBody>
          <a:bodyPr>
            <a:normAutofit fontScale="90000"/>
          </a:bodyPr>
          <a:lstStyle/>
          <a:p>
            <a:r>
              <a:rPr lang="fa-IR" dirty="0" smtClean="0">
                <a:cs typeface="B Titr" panose="00000700000000000000" pitchFamily="2" charset="-78"/>
              </a:rPr>
              <a:t>رشد شکاف طبقاتی امریکا در طول قرن اخیر </a:t>
            </a:r>
            <a:r>
              <a:rPr lang="fa-IR" dirty="0" smtClean="0"/>
              <a:t/>
            </a:r>
            <a:br>
              <a:rPr lang="fa-IR" dirty="0" smtClean="0"/>
            </a:br>
            <a:r>
              <a:rPr lang="fa-IR" sz="3100" b="1" dirty="0" smtClean="0">
                <a:cs typeface="B Nazanin" panose="00000400000000000000" pitchFamily="2" charset="-78"/>
              </a:rPr>
              <a:t>درصد پس انداز از درآمد برای فقیر و غنی در یک قرن اخیر</a:t>
            </a:r>
            <a:endParaRPr lang="en-US" b="1" dirty="0">
              <a:cs typeface="B Nazanin" panose="00000400000000000000" pitchFamily="2" charset="-78"/>
            </a:endParaRPr>
          </a:p>
        </p:txBody>
      </p:sp>
      <p:sp>
        <p:nvSpPr>
          <p:cNvPr id="3" name="Content Placeholder 2"/>
          <p:cNvSpPr>
            <a:spLocks noGrp="1"/>
          </p:cNvSpPr>
          <p:nvPr>
            <p:ph idx="1"/>
          </p:nvPr>
        </p:nvSpPr>
        <p:spPr/>
        <p:txBody>
          <a:bodyPr/>
          <a:lstStyle/>
          <a:p>
            <a:endParaRPr lang="en-US"/>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5" y="1446350"/>
            <a:ext cx="9178636" cy="48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0518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randombar(horizontal)">
                                      <p:cBhvr>
                                        <p:cTn id="12"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020762"/>
          </a:xfrm>
        </p:spPr>
        <p:txBody>
          <a:bodyPr>
            <a:noAutofit/>
          </a:bodyPr>
          <a:lstStyle/>
          <a:p>
            <a:r>
              <a:rPr lang="fa-IR" sz="3200" dirty="0" smtClean="0">
                <a:cs typeface="B Titr" panose="00000700000000000000" pitchFamily="2" charset="-78"/>
              </a:rPr>
              <a:t>درصد پس انداز از درآمد برای 90 درصد کف جامعه امریکا در طول قرن اخیر</a:t>
            </a:r>
            <a:endParaRPr lang="en-US" sz="3200"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86765"/>
            <a:ext cx="8915400" cy="533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8087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pPr rtl="1"/>
            <a:r>
              <a:rPr lang="fa-IR" sz="3200" dirty="0" smtClean="0">
                <a:cs typeface="B Titr" panose="00000700000000000000" pitchFamily="2" charset="-78"/>
              </a:rPr>
              <a:t>درصد ثروت 0/1 درصد ثروتمند امریکا از کل ثروت کشور در طول قرن اخیر</a:t>
            </a:r>
            <a:endParaRPr lang="en-US" sz="3200" dirty="0">
              <a:cs typeface="B Titr" panose="00000700000000000000" pitchFamily="2" charset="-78"/>
            </a:endParaRPr>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52600"/>
            <a:ext cx="907306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047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randombar(horizontal)">
                                      <p:cBhvr>
                                        <p:cTn id="12"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108767</TotalTime>
  <Words>425</Words>
  <Application>Microsoft Office PowerPoint</Application>
  <PresentationFormat>On-screen Show (4:3)</PresentationFormat>
  <Paragraphs>56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 Homa</vt:lpstr>
      <vt:lpstr>B Nazanin</vt:lpstr>
      <vt:lpstr>B Titr</vt:lpstr>
      <vt:lpstr>Calibri</vt:lpstr>
      <vt:lpstr>Times New Roman</vt:lpstr>
      <vt:lpstr>Wingdings</vt:lpstr>
      <vt:lpstr>Office Theme</vt:lpstr>
      <vt:lpstr>روایت افول موریانه وار امریکا حوزه  اقتصادی براساس آمارهای بین المللی</vt:lpstr>
      <vt:lpstr>فهرست موضوعات حوزه اقتصادی</vt:lpstr>
      <vt:lpstr>نابرابری اقتصادی</vt:lpstr>
      <vt:lpstr>نابرابری شدید اقتصادی در امریکا بیش از 42 درصد ثروت در اختیار 1 درصد ثروتمند منبع:استاتیستا2016</vt:lpstr>
      <vt:lpstr>امریکا دارای بیشترین نابرابری اقتصادی در بین کشورهای  oecd منبع: inequality.org سال2015 </vt:lpstr>
      <vt:lpstr>بررسی نابرابری اقتصادی جامعه امریکا در یک قرن اخیر</vt:lpstr>
      <vt:lpstr>رشد شکاف طبقاتی امریکا در طول قرن اخیر  درصد پس انداز از درآمد برای فقیر و غنی در یک قرن اخیر</vt:lpstr>
      <vt:lpstr>درصد پس انداز از درآمد برای 90 درصد کف جامعه امریکا در طول قرن اخیر</vt:lpstr>
      <vt:lpstr>درصد ثروت 0/1 درصد ثروتمند امریکا از کل ثروت کشور در طول قرن اخیر</vt:lpstr>
      <vt:lpstr>0/1 درصد از امریکایی های طبقه ی مرفه، ثروتی برابر با دارایی 90 درصد کل امریکایی های طبقات پایین تر اجتماع دارند.</vt:lpstr>
      <vt:lpstr>امریکا رتبه چهارم نرخ فقر  در بین کشورهای  oecd منبع: data.oecd.org سال 2017</vt:lpstr>
      <vt:lpstr>امریکا رتبه چهارم شکاف حاصل از فقر  در بین کشورهای  oecd منبع: data.oecd.org سال 2017</vt:lpstr>
      <vt:lpstr>PowerPoint Presentation</vt:lpstr>
      <vt:lpstr>PowerPoint Presentation</vt:lpstr>
      <vt:lpstr>امریکا بدهکارترین کشور جهان بیش از 18 تریلیون دلار منبع:Global finance  </vt:lpstr>
      <vt:lpstr>امریکا رتبه دوازدهم بدهی خارجی به نسبت تولیدناخالص داخلی گزارش World Population Review از صندوق بین المللی پول2018 </vt:lpstr>
      <vt:lpstr>امریکا دارای بیشترین کسری بودجه در جهان بیش از 700 میلیارد دلار     منبع: countryeconomy 2018</vt:lpstr>
      <vt:lpstr>امریکا رتبه اول عدم امنیت شغلی (حمایت از کارکنان و شاغلین با قوانین و مقررات، حق تعدیل نیرو و... )منبع:سازمانoecd</vt:lpstr>
      <vt:lpstr>روایت افول موریانه وار امریکا حوزه  سیاسی براساس آمارهای بین المللی</vt:lpstr>
      <vt:lpstr>فهرست موضوعات حوزه سیاسی</vt:lpstr>
      <vt:lpstr>شاخص پنهان کاری مالی(FSI)</vt:lpstr>
      <vt:lpstr>براساس گزارش شاخص پنهان کاری مالی 2018   امریکا و سوئیس دارای بالاترین فساد سیستماتیک  بوده و فاسدترین کشورها در جهان هستند  </vt:lpstr>
      <vt:lpstr>اعتمادِ مردمِ آمریکا به دولتِ آمریکا  در پایین ترین حدِ خود در طولِ تاریخ قرار دارد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تعالی</dc:title>
  <dc:creator>Reza</dc:creator>
  <cp:lastModifiedBy>Windows User</cp:lastModifiedBy>
  <cp:revision>962</cp:revision>
  <dcterms:created xsi:type="dcterms:W3CDTF">2006-08-16T00:00:00Z</dcterms:created>
  <dcterms:modified xsi:type="dcterms:W3CDTF">2020-02-05T09:07:41Z</dcterms:modified>
</cp:coreProperties>
</file>