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9"/>
  </p:notesMasterIdLst>
  <p:sldIdLst>
    <p:sldId id="32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  <p:sldId id="32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325" r:id="rId36"/>
    <p:sldId id="291" r:id="rId37"/>
    <p:sldId id="321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9900"/>
    <a:srgbClr val="EAEAEA"/>
    <a:srgbClr val="CC0000"/>
    <a:srgbClr val="800000"/>
    <a:srgbClr val="990000"/>
    <a:srgbClr val="9BDE42"/>
    <a:srgbClr val="DDDDDD"/>
    <a:srgbClr val="FF3300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55085D-6079-45DE-92F2-FFC0BBC42019}" type="doc">
      <dgm:prSet loTypeId="urn:microsoft.com/office/officeart/2005/8/layout/hProcess11" loCatId="process" qsTypeId="urn:microsoft.com/office/officeart/2005/8/quickstyle/3d1" qsCatId="3D" csTypeId="urn:microsoft.com/office/officeart/2005/8/colors/accent1_2" csCatId="accent1" phldr="1"/>
      <dgm:spPr/>
    </dgm:pt>
    <dgm:pt modelId="{9A07EB0E-B7B3-4935-93A9-273B109FD5FA}">
      <dgm:prSet phldrT="[Text]" custT="1"/>
      <dgm:spPr/>
      <dgm:t>
        <a:bodyPr/>
        <a:lstStyle/>
        <a:p>
          <a:pPr rtl="1"/>
          <a:r>
            <a:rPr kumimoji="0" lang="fa-IR" sz="2000" b="1" i="0" u="none" strike="noStrike" cap="none" normalizeH="0" baseline="0" dirty="0" smtClean="0">
              <a:ln/>
              <a:solidFill>
                <a:srgbClr val="CC3300"/>
              </a:solidFill>
              <a:effectLst/>
              <a:ea typeface="Times New Roman" pitchFamily="18" charset="0"/>
              <a:cs typeface="B Zar" pitchFamily="2" charset="-78"/>
            </a:rPr>
            <a:t>صادرات نفت خام و دیگر کالاها</a:t>
          </a:r>
          <a:endParaRPr lang="fa-IR" sz="2000" b="1" dirty="0">
            <a:solidFill>
              <a:srgbClr val="CC3300"/>
            </a:solidFill>
          </a:endParaRPr>
        </a:p>
      </dgm:t>
    </dgm:pt>
    <dgm:pt modelId="{A7F4FD02-A9C7-46C8-9902-29CDB983AAEC}" type="parTrans" cxnId="{8F00880B-411F-4096-A828-D42EC1A6C368}">
      <dgm:prSet/>
      <dgm:spPr/>
      <dgm:t>
        <a:bodyPr/>
        <a:lstStyle/>
        <a:p>
          <a:pPr rtl="1"/>
          <a:endParaRPr lang="fa-IR"/>
        </a:p>
      </dgm:t>
    </dgm:pt>
    <dgm:pt modelId="{BD741368-A98B-4D8A-8BB9-2584A6EC8771}" type="sibTrans" cxnId="{8F00880B-411F-4096-A828-D42EC1A6C368}">
      <dgm:prSet/>
      <dgm:spPr/>
      <dgm:t>
        <a:bodyPr/>
        <a:lstStyle/>
        <a:p>
          <a:pPr rtl="1"/>
          <a:endParaRPr lang="fa-IR"/>
        </a:p>
      </dgm:t>
    </dgm:pt>
    <dgm:pt modelId="{E521DE1C-945C-43EC-8989-C1FC78B4CEF0}">
      <dgm:prSet phldrT="[Text]" custT="1"/>
      <dgm:spPr/>
      <dgm:t>
        <a:bodyPr/>
        <a:lstStyle/>
        <a:p>
          <a:pPr rtl="1"/>
          <a:r>
            <a:rPr lang="fa-IR" sz="2000" b="1" dirty="0" smtClean="0">
              <a:solidFill>
                <a:srgbClr val="CC3300"/>
              </a:solidFill>
              <a:cs typeface="B Zar" pitchFamily="2" charset="-78"/>
            </a:rPr>
            <a:t>تأمین اعتبار برای واردات بنزین</a:t>
          </a:r>
          <a:endParaRPr lang="fa-IR" sz="2000" b="1" dirty="0">
            <a:solidFill>
              <a:srgbClr val="CC3300"/>
            </a:solidFill>
            <a:cs typeface="B Zar" pitchFamily="2" charset="-78"/>
          </a:endParaRPr>
        </a:p>
      </dgm:t>
    </dgm:pt>
    <dgm:pt modelId="{D2F967D7-EAA1-4047-B8EB-06BBE7CACB3B}" type="parTrans" cxnId="{B628D055-0FB9-4E30-B167-5A78F61721EB}">
      <dgm:prSet/>
      <dgm:spPr/>
      <dgm:t>
        <a:bodyPr/>
        <a:lstStyle/>
        <a:p>
          <a:pPr rtl="1"/>
          <a:endParaRPr lang="fa-IR"/>
        </a:p>
      </dgm:t>
    </dgm:pt>
    <dgm:pt modelId="{1674B06D-5945-4AE7-B912-C986E9F643E8}" type="sibTrans" cxnId="{B628D055-0FB9-4E30-B167-5A78F61721EB}">
      <dgm:prSet/>
      <dgm:spPr/>
      <dgm:t>
        <a:bodyPr/>
        <a:lstStyle/>
        <a:p>
          <a:pPr rtl="1"/>
          <a:endParaRPr lang="fa-IR"/>
        </a:p>
      </dgm:t>
    </dgm:pt>
    <dgm:pt modelId="{BF0EE8C8-9642-45FF-9345-2B76FBEF2A9F}">
      <dgm:prSet phldrT="[Text]" custT="1"/>
      <dgm:spPr/>
      <dgm:t>
        <a:bodyPr/>
        <a:lstStyle/>
        <a:p>
          <a:pPr rtl="1"/>
          <a:r>
            <a:rPr kumimoji="0" lang="fa-IR" sz="2000" b="1" i="0" u="none" strike="noStrike" cap="none" normalizeH="0" baseline="0" dirty="0" smtClean="0">
              <a:ln/>
              <a:solidFill>
                <a:srgbClr val="CC3300"/>
              </a:solidFill>
              <a:effectLst/>
              <a:ea typeface="Times New Roman" pitchFamily="18" charset="0"/>
              <a:cs typeface="B Zar" pitchFamily="2" charset="-78"/>
            </a:rPr>
            <a:t>فشار تحریم‌ها و کسری شدید بودجه </a:t>
          </a:r>
          <a:endParaRPr lang="fa-IR" sz="2000" b="1" dirty="0">
            <a:solidFill>
              <a:srgbClr val="CC3300"/>
            </a:solidFill>
          </a:endParaRPr>
        </a:p>
      </dgm:t>
    </dgm:pt>
    <dgm:pt modelId="{1C27C172-8282-4FD6-A4DA-43F2AE03E97C}" type="parTrans" cxnId="{FAB79D7E-E93C-408F-8EAB-00282B8AE3C1}">
      <dgm:prSet/>
      <dgm:spPr/>
      <dgm:t>
        <a:bodyPr/>
        <a:lstStyle/>
        <a:p>
          <a:pPr rtl="1"/>
          <a:endParaRPr lang="fa-IR"/>
        </a:p>
      </dgm:t>
    </dgm:pt>
    <dgm:pt modelId="{2FE1D65D-30B3-4F14-ACDC-2158692AC168}" type="sibTrans" cxnId="{FAB79D7E-E93C-408F-8EAB-00282B8AE3C1}">
      <dgm:prSet/>
      <dgm:spPr/>
      <dgm:t>
        <a:bodyPr/>
        <a:lstStyle/>
        <a:p>
          <a:pPr rtl="1"/>
          <a:endParaRPr lang="fa-IR"/>
        </a:p>
      </dgm:t>
    </dgm:pt>
    <dgm:pt modelId="{515859C9-FCD3-4A38-B757-9AE2E161FBB5}" type="pres">
      <dgm:prSet presAssocID="{1E55085D-6079-45DE-92F2-FFC0BBC42019}" presName="Name0" presStyleCnt="0">
        <dgm:presLayoutVars>
          <dgm:dir val="rev"/>
          <dgm:resizeHandles val="exact"/>
        </dgm:presLayoutVars>
      </dgm:prSet>
      <dgm:spPr/>
    </dgm:pt>
    <dgm:pt modelId="{09413164-16BB-4C53-9FF4-E771DB71A625}" type="pres">
      <dgm:prSet presAssocID="{1E55085D-6079-45DE-92F2-FFC0BBC42019}" presName="arrow" presStyleLbl="bgShp" presStyleIdx="0" presStyleCnt="1" custLinFactNeighborY="1923"/>
      <dgm:spPr/>
      <dgm:t>
        <a:bodyPr/>
        <a:lstStyle/>
        <a:p>
          <a:pPr rtl="1"/>
          <a:endParaRPr lang="fa-IR"/>
        </a:p>
      </dgm:t>
    </dgm:pt>
    <dgm:pt modelId="{F80AEE2C-4919-4FE3-9EB0-24168ED9F00D}" type="pres">
      <dgm:prSet presAssocID="{1E55085D-6079-45DE-92F2-FFC0BBC42019}" presName="points" presStyleCnt="0"/>
      <dgm:spPr/>
    </dgm:pt>
    <dgm:pt modelId="{2D6C1B67-1413-413C-9A6C-0794B02293EF}" type="pres">
      <dgm:prSet presAssocID="{9A07EB0E-B7B3-4935-93A9-273B109FD5FA}" presName="compositeA" presStyleCnt="0"/>
      <dgm:spPr/>
    </dgm:pt>
    <dgm:pt modelId="{B9F6F627-9557-486A-B264-A986459C5B69}" type="pres">
      <dgm:prSet presAssocID="{9A07EB0E-B7B3-4935-93A9-273B109FD5FA}" presName="textA" presStyleLbl="revTx" presStyleIdx="0" presStyleCnt="3" custScaleX="9845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6A79BAE-AF32-430B-AA2C-E5B6ACA5727B}" type="pres">
      <dgm:prSet presAssocID="{9A07EB0E-B7B3-4935-93A9-273B109FD5FA}" presName="circleA" presStyleLbl="node1" presStyleIdx="0" presStyleCnt="3"/>
      <dgm:spPr/>
    </dgm:pt>
    <dgm:pt modelId="{AFD3A847-2D74-46B2-BA84-F3449DB6E4E2}" type="pres">
      <dgm:prSet presAssocID="{9A07EB0E-B7B3-4935-93A9-273B109FD5FA}" presName="spaceA" presStyleCnt="0"/>
      <dgm:spPr/>
    </dgm:pt>
    <dgm:pt modelId="{86AFD7C9-7B5B-4A65-837D-A4283E06855A}" type="pres">
      <dgm:prSet presAssocID="{BD741368-A98B-4D8A-8BB9-2584A6EC8771}" presName="space" presStyleCnt="0"/>
      <dgm:spPr/>
    </dgm:pt>
    <dgm:pt modelId="{0B21D7FE-00E2-4B25-BC49-1EDB9A264610}" type="pres">
      <dgm:prSet presAssocID="{E521DE1C-945C-43EC-8989-C1FC78B4CEF0}" presName="compositeB" presStyleCnt="0"/>
      <dgm:spPr/>
    </dgm:pt>
    <dgm:pt modelId="{2B6B2451-51AE-4224-8041-2407E821E3B6}" type="pres">
      <dgm:prSet presAssocID="{E521DE1C-945C-43EC-8989-C1FC78B4CEF0}" presName="textB" presStyleLbl="revTx" presStyleIdx="1" presStyleCnt="3" custScaleX="9845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0635C16-5EBC-4A28-B551-70043DEE4D38}" type="pres">
      <dgm:prSet presAssocID="{E521DE1C-945C-43EC-8989-C1FC78B4CEF0}" presName="circleB" presStyleLbl="node1" presStyleIdx="1" presStyleCnt="3"/>
      <dgm:spPr/>
    </dgm:pt>
    <dgm:pt modelId="{C0B9875C-CA11-4EA5-82B5-28AE3A1E6E1A}" type="pres">
      <dgm:prSet presAssocID="{E521DE1C-945C-43EC-8989-C1FC78B4CEF0}" presName="spaceB" presStyleCnt="0"/>
      <dgm:spPr/>
    </dgm:pt>
    <dgm:pt modelId="{50261419-CF5A-4E58-8470-EB5F64C34D5E}" type="pres">
      <dgm:prSet presAssocID="{1674B06D-5945-4AE7-B912-C986E9F643E8}" presName="space" presStyleCnt="0"/>
      <dgm:spPr/>
    </dgm:pt>
    <dgm:pt modelId="{5D32D5A1-3B6B-4180-AC45-D4C7478C383C}" type="pres">
      <dgm:prSet presAssocID="{BF0EE8C8-9642-45FF-9345-2B76FBEF2A9F}" presName="compositeA" presStyleCnt="0"/>
      <dgm:spPr/>
    </dgm:pt>
    <dgm:pt modelId="{4EBE4D50-0A9C-4453-B0E4-519878A2125D}" type="pres">
      <dgm:prSet presAssocID="{BF0EE8C8-9642-45FF-9345-2B76FBEF2A9F}" presName="textA" presStyleLbl="revTx" presStyleIdx="2" presStyleCnt="3" custScaleX="9845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AAA40EF-7678-44E0-A398-E92B50A843C3}" type="pres">
      <dgm:prSet presAssocID="{BF0EE8C8-9642-45FF-9345-2B76FBEF2A9F}" presName="circleA" presStyleLbl="node1" presStyleIdx="2" presStyleCnt="3"/>
      <dgm:spPr/>
    </dgm:pt>
    <dgm:pt modelId="{D73FA4F8-00AE-40B3-9AC7-01A3AEF2A456}" type="pres">
      <dgm:prSet presAssocID="{BF0EE8C8-9642-45FF-9345-2B76FBEF2A9F}" presName="spaceA" presStyleCnt="0"/>
      <dgm:spPr/>
    </dgm:pt>
  </dgm:ptLst>
  <dgm:cxnLst>
    <dgm:cxn modelId="{8625C49F-BBE0-4DF3-827D-FB0EE3EA83BD}" type="presOf" srcId="{9A07EB0E-B7B3-4935-93A9-273B109FD5FA}" destId="{B9F6F627-9557-486A-B264-A986459C5B69}" srcOrd="0" destOrd="0" presId="urn:microsoft.com/office/officeart/2005/8/layout/hProcess11"/>
    <dgm:cxn modelId="{FAB79D7E-E93C-408F-8EAB-00282B8AE3C1}" srcId="{1E55085D-6079-45DE-92F2-FFC0BBC42019}" destId="{BF0EE8C8-9642-45FF-9345-2B76FBEF2A9F}" srcOrd="2" destOrd="0" parTransId="{1C27C172-8282-4FD6-A4DA-43F2AE03E97C}" sibTransId="{2FE1D65D-30B3-4F14-ACDC-2158692AC168}"/>
    <dgm:cxn modelId="{B628D055-0FB9-4E30-B167-5A78F61721EB}" srcId="{1E55085D-6079-45DE-92F2-FFC0BBC42019}" destId="{E521DE1C-945C-43EC-8989-C1FC78B4CEF0}" srcOrd="1" destOrd="0" parTransId="{D2F967D7-EAA1-4047-B8EB-06BBE7CACB3B}" sibTransId="{1674B06D-5945-4AE7-B912-C986E9F643E8}"/>
    <dgm:cxn modelId="{EA6D3051-E066-4636-9EB2-B8DE056E8526}" type="presOf" srcId="{1E55085D-6079-45DE-92F2-FFC0BBC42019}" destId="{515859C9-FCD3-4A38-B757-9AE2E161FBB5}" srcOrd="0" destOrd="0" presId="urn:microsoft.com/office/officeart/2005/8/layout/hProcess11"/>
    <dgm:cxn modelId="{CC21588D-3A63-41F0-9E96-D58D03A5A26D}" type="presOf" srcId="{E521DE1C-945C-43EC-8989-C1FC78B4CEF0}" destId="{2B6B2451-51AE-4224-8041-2407E821E3B6}" srcOrd="0" destOrd="0" presId="urn:microsoft.com/office/officeart/2005/8/layout/hProcess11"/>
    <dgm:cxn modelId="{8F00880B-411F-4096-A828-D42EC1A6C368}" srcId="{1E55085D-6079-45DE-92F2-FFC0BBC42019}" destId="{9A07EB0E-B7B3-4935-93A9-273B109FD5FA}" srcOrd="0" destOrd="0" parTransId="{A7F4FD02-A9C7-46C8-9902-29CDB983AAEC}" sibTransId="{BD741368-A98B-4D8A-8BB9-2584A6EC8771}"/>
    <dgm:cxn modelId="{E7BCB3C1-63D9-4A27-9F02-CBB7E03DB6F2}" type="presOf" srcId="{BF0EE8C8-9642-45FF-9345-2B76FBEF2A9F}" destId="{4EBE4D50-0A9C-4453-B0E4-519878A2125D}" srcOrd="0" destOrd="0" presId="urn:microsoft.com/office/officeart/2005/8/layout/hProcess11"/>
    <dgm:cxn modelId="{368CF844-447F-49BB-A6EF-E76D6A72D485}" type="presParOf" srcId="{515859C9-FCD3-4A38-B757-9AE2E161FBB5}" destId="{09413164-16BB-4C53-9FF4-E771DB71A625}" srcOrd="0" destOrd="0" presId="urn:microsoft.com/office/officeart/2005/8/layout/hProcess11"/>
    <dgm:cxn modelId="{79BF088A-3356-4E67-A676-38636AC5664A}" type="presParOf" srcId="{515859C9-FCD3-4A38-B757-9AE2E161FBB5}" destId="{F80AEE2C-4919-4FE3-9EB0-24168ED9F00D}" srcOrd="1" destOrd="0" presId="urn:microsoft.com/office/officeart/2005/8/layout/hProcess11"/>
    <dgm:cxn modelId="{CC604C89-4F36-4890-BE94-753A43B34542}" type="presParOf" srcId="{F80AEE2C-4919-4FE3-9EB0-24168ED9F00D}" destId="{2D6C1B67-1413-413C-9A6C-0794B02293EF}" srcOrd="0" destOrd="0" presId="urn:microsoft.com/office/officeart/2005/8/layout/hProcess11"/>
    <dgm:cxn modelId="{0944EA0E-67E2-40EB-BB30-96083B851EB7}" type="presParOf" srcId="{2D6C1B67-1413-413C-9A6C-0794B02293EF}" destId="{B9F6F627-9557-486A-B264-A986459C5B69}" srcOrd="0" destOrd="0" presId="urn:microsoft.com/office/officeart/2005/8/layout/hProcess11"/>
    <dgm:cxn modelId="{F81899C7-9C2E-48BB-A08F-6ED256D1E45F}" type="presParOf" srcId="{2D6C1B67-1413-413C-9A6C-0794B02293EF}" destId="{96A79BAE-AF32-430B-AA2C-E5B6ACA5727B}" srcOrd="1" destOrd="0" presId="urn:microsoft.com/office/officeart/2005/8/layout/hProcess11"/>
    <dgm:cxn modelId="{683A3ACC-ACB2-4F10-B512-E25277988F3E}" type="presParOf" srcId="{2D6C1B67-1413-413C-9A6C-0794B02293EF}" destId="{AFD3A847-2D74-46B2-BA84-F3449DB6E4E2}" srcOrd="2" destOrd="0" presId="urn:microsoft.com/office/officeart/2005/8/layout/hProcess11"/>
    <dgm:cxn modelId="{44494D62-2CEA-4D88-9763-D6CE3086F3A1}" type="presParOf" srcId="{F80AEE2C-4919-4FE3-9EB0-24168ED9F00D}" destId="{86AFD7C9-7B5B-4A65-837D-A4283E06855A}" srcOrd="1" destOrd="0" presId="urn:microsoft.com/office/officeart/2005/8/layout/hProcess11"/>
    <dgm:cxn modelId="{DD666570-AA55-4ABD-B5F7-B0483C496331}" type="presParOf" srcId="{F80AEE2C-4919-4FE3-9EB0-24168ED9F00D}" destId="{0B21D7FE-00E2-4B25-BC49-1EDB9A264610}" srcOrd="2" destOrd="0" presId="urn:microsoft.com/office/officeart/2005/8/layout/hProcess11"/>
    <dgm:cxn modelId="{5BA060F8-60A6-445D-95EE-620BF7F57FD4}" type="presParOf" srcId="{0B21D7FE-00E2-4B25-BC49-1EDB9A264610}" destId="{2B6B2451-51AE-4224-8041-2407E821E3B6}" srcOrd="0" destOrd="0" presId="urn:microsoft.com/office/officeart/2005/8/layout/hProcess11"/>
    <dgm:cxn modelId="{B0C64760-0FA7-4660-9FBC-AF80DD0B6799}" type="presParOf" srcId="{0B21D7FE-00E2-4B25-BC49-1EDB9A264610}" destId="{F0635C16-5EBC-4A28-B551-70043DEE4D38}" srcOrd="1" destOrd="0" presId="urn:microsoft.com/office/officeart/2005/8/layout/hProcess11"/>
    <dgm:cxn modelId="{41EBF259-D35D-4166-B032-5C958211DBC8}" type="presParOf" srcId="{0B21D7FE-00E2-4B25-BC49-1EDB9A264610}" destId="{C0B9875C-CA11-4EA5-82B5-28AE3A1E6E1A}" srcOrd="2" destOrd="0" presId="urn:microsoft.com/office/officeart/2005/8/layout/hProcess11"/>
    <dgm:cxn modelId="{DD636305-B1F5-4FE5-998B-19B50379FB52}" type="presParOf" srcId="{F80AEE2C-4919-4FE3-9EB0-24168ED9F00D}" destId="{50261419-CF5A-4E58-8470-EB5F64C34D5E}" srcOrd="3" destOrd="0" presId="urn:microsoft.com/office/officeart/2005/8/layout/hProcess11"/>
    <dgm:cxn modelId="{72E34434-53A7-4161-B8C7-8180BB2BC255}" type="presParOf" srcId="{F80AEE2C-4919-4FE3-9EB0-24168ED9F00D}" destId="{5D32D5A1-3B6B-4180-AC45-D4C7478C383C}" srcOrd="4" destOrd="0" presId="urn:microsoft.com/office/officeart/2005/8/layout/hProcess11"/>
    <dgm:cxn modelId="{95BDA4C0-3FC2-450D-8473-9889D54136FC}" type="presParOf" srcId="{5D32D5A1-3B6B-4180-AC45-D4C7478C383C}" destId="{4EBE4D50-0A9C-4453-B0E4-519878A2125D}" srcOrd="0" destOrd="0" presId="urn:microsoft.com/office/officeart/2005/8/layout/hProcess11"/>
    <dgm:cxn modelId="{FF61800B-F3B6-49AB-86B3-262A7B6160D2}" type="presParOf" srcId="{5D32D5A1-3B6B-4180-AC45-D4C7478C383C}" destId="{9AAA40EF-7678-44E0-A398-E92B50A843C3}" srcOrd="1" destOrd="0" presId="urn:microsoft.com/office/officeart/2005/8/layout/hProcess11"/>
    <dgm:cxn modelId="{4033C19F-95B7-4303-A926-095921D3C36A}" type="presParOf" srcId="{5D32D5A1-3B6B-4180-AC45-D4C7478C383C}" destId="{D73FA4F8-00AE-40B3-9AC7-01A3AEF2A45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55085D-6079-45DE-92F2-FFC0BBC42019}" type="doc">
      <dgm:prSet loTypeId="urn:microsoft.com/office/officeart/2005/8/layout/hProcess11" loCatId="process" qsTypeId="urn:microsoft.com/office/officeart/2005/8/quickstyle/3d1" qsCatId="3D" csTypeId="urn:microsoft.com/office/officeart/2005/8/colors/accent1_2" csCatId="accent1" phldr="1"/>
      <dgm:spPr/>
    </dgm:pt>
    <dgm:pt modelId="{9A07EB0E-B7B3-4935-93A9-273B109FD5FA}">
      <dgm:prSet phldrT="[Text]" custT="1"/>
      <dgm:spPr/>
      <dgm:t>
        <a:bodyPr/>
        <a:lstStyle/>
        <a:p>
          <a:pPr rtl="1"/>
          <a:r>
            <a:rPr kumimoji="0" lang="fa-IR" sz="2000" b="1" i="0" u="none" strike="noStrike" cap="none" normalizeH="0" baseline="0" dirty="0" smtClean="0">
              <a:ln/>
              <a:solidFill>
                <a:srgbClr val="CC3300"/>
              </a:solidFill>
              <a:effectLst/>
              <a:ea typeface="Times New Roman" pitchFamily="18" charset="0"/>
              <a:cs typeface="B Zar" pitchFamily="2" charset="-78"/>
            </a:rPr>
            <a:t>ساخت پالایشگاه جدید</a:t>
          </a:r>
        </a:p>
      </dgm:t>
    </dgm:pt>
    <dgm:pt modelId="{A7F4FD02-A9C7-46C8-9902-29CDB983AAEC}" type="parTrans" cxnId="{8F00880B-411F-4096-A828-D42EC1A6C368}">
      <dgm:prSet/>
      <dgm:spPr/>
      <dgm:t>
        <a:bodyPr/>
        <a:lstStyle/>
        <a:p>
          <a:pPr rtl="1"/>
          <a:endParaRPr lang="fa-IR"/>
        </a:p>
      </dgm:t>
    </dgm:pt>
    <dgm:pt modelId="{BD741368-A98B-4D8A-8BB9-2584A6EC8771}" type="sibTrans" cxnId="{8F00880B-411F-4096-A828-D42EC1A6C368}">
      <dgm:prSet/>
      <dgm:spPr/>
      <dgm:t>
        <a:bodyPr/>
        <a:lstStyle/>
        <a:p>
          <a:pPr rtl="1"/>
          <a:endParaRPr lang="fa-IR"/>
        </a:p>
      </dgm:t>
    </dgm:pt>
    <dgm:pt modelId="{E521DE1C-945C-43EC-8989-C1FC78B4CEF0}">
      <dgm:prSet phldrT="[Text]" custT="1"/>
      <dgm:spPr/>
      <dgm:t>
        <a:bodyPr/>
        <a:lstStyle/>
        <a:p>
          <a:pPr rtl="1"/>
          <a:r>
            <a:rPr kumimoji="0" lang="fa-IR" sz="2000" b="1" i="0" u="none" strike="noStrike" cap="none" normalizeH="0" baseline="0" dirty="0" smtClean="0">
              <a:ln/>
              <a:solidFill>
                <a:srgbClr val="CC3300"/>
              </a:solidFill>
              <a:effectLst/>
              <a:ea typeface="Times New Roman" pitchFamily="18" charset="0"/>
              <a:cs typeface="B Zar" pitchFamily="2" charset="-78"/>
            </a:rPr>
            <a:t>طرحی وجود ندارد</a:t>
          </a:r>
        </a:p>
      </dgm:t>
    </dgm:pt>
    <dgm:pt modelId="{D2F967D7-EAA1-4047-B8EB-06BBE7CACB3B}" type="parTrans" cxnId="{B628D055-0FB9-4E30-B167-5A78F61721EB}">
      <dgm:prSet/>
      <dgm:spPr/>
      <dgm:t>
        <a:bodyPr/>
        <a:lstStyle/>
        <a:p>
          <a:pPr rtl="1"/>
          <a:endParaRPr lang="fa-IR"/>
        </a:p>
      </dgm:t>
    </dgm:pt>
    <dgm:pt modelId="{1674B06D-5945-4AE7-B912-C986E9F643E8}" type="sibTrans" cxnId="{B628D055-0FB9-4E30-B167-5A78F61721EB}">
      <dgm:prSet/>
      <dgm:spPr/>
      <dgm:t>
        <a:bodyPr/>
        <a:lstStyle/>
        <a:p>
          <a:pPr rtl="1"/>
          <a:endParaRPr lang="fa-IR"/>
        </a:p>
      </dgm:t>
    </dgm:pt>
    <dgm:pt modelId="{BF0EE8C8-9642-45FF-9345-2B76FBEF2A9F}">
      <dgm:prSet phldrT="[Text]" custT="1"/>
      <dgm:spPr/>
      <dgm:t>
        <a:bodyPr/>
        <a:lstStyle/>
        <a:p>
          <a:pPr rtl="1"/>
          <a:r>
            <a:rPr kumimoji="0" lang="fa-IR" sz="2000" b="1" i="0" u="none" strike="noStrike" cap="none" normalizeH="0" baseline="0" dirty="0" smtClean="0">
              <a:ln/>
              <a:solidFill>
                <a:srgbClr val="CC3300"/>
              </a:solidFill>
              <a:effectLst/>
              <a:ea typeface="Times New Roman" pitchFamily="18" charset="0"/>
              <a:cs typeface="B Zar" pitchFamily="2" charset="-78"/>
            </a:rPr>
            <a:t>نیاز به زمان و سرمایه‌گذاری قابل توجه</a:t>
          </a:r>
        </a:p>
      </dgm:t>
    </dgm:pt>
    <dgm:pt modelId="{1C27C172-8282-4FD6-A4DA-43F2AE03E97C}" type="parTrans" cxnId="{FAB79D7E-E93C-408F-8EAB-00282B8AE3C1}">
      <dgm:prSet/>
      <dgm:spPr/>
      <dgm:t>
        <a:bodyPr/>
        <a:lstStyle/>
        <a:p>
          <a:pPr rtl="1"/>
          <a:endParaRPr lang="fa-IR"/>
        </a:p>
      </dgm:t>
    </dgm:pt>
    <dgm:pt modelId="{2FE1D65D-30B3-4F14-ACDC-2158692AC168}" type="sibTrans" cxnId="{FAB79D7E-E93C-408F-8EAB-00282B8AE3C1}">
      <dgm:prSet/>
      <dgm:spPr/>
      <dgm:t>
        <a:bodyPr/>
        <a:lstStyle/>
        <a:p>
          <a:pPr rtl="1"/>
          <a:endParaRPr lang="fa-IR"/>
        </a:p>
      </dgm:t>
    </dgm:pt>
    <dgm:pt modelId="{515859C9-FCD3-4A38-B757-9AE2E161FBB5}" type="pres">
      <dgm:prSet presAssocID="{1E55085D-6079-45DE-92F2-FFC0BBC42019}" presName="Name0" presStyleCnt="0">
        <dgm:presLayoutVars>
          <dgm:dir val="rev"/>
          <dgm:resizeHandles val="exact"/>
        </dgm:presLayoutVars>
      </dgm:prSet>
      <dgm:spPr/>
    </dgm:pt>
    <dgm:pt modelId="{09413164-16BB-4C53-9FF4-E771DB71A625}" type="pres">
      <dgm:prSet presAssocID="{1E55085D-6079-45DE-92F2-FFC0BBC42019}" presName="arrow" presStyleLbl="bgShp" presStyleIdx="0" presStyleCnt="1" custLinFactNeighborY="1923"/>
      <dgm:spPr/>
      <dgm:t>
        <a:bodyPr/>
        <a:lstStyle/>
        <a:p>
          <a:pPr rtl="1"/>
          <a:endParaRPr lang="fa-IR"/>
        </a:p>
      </dgm:t>
    </dgm:pt>
    <dgm:pt modelId="{F80AEE2C-4919-4FE3-9EB0-24168ED9F00D}" type="pres">
      <dgm:prSet presAssocID="{1E55085D-6079-45DE-92F2-FFC0BBC42019}" presName="points" presStyleCnt="0"/>
      <dgm:spPr/>
    </dgm:pt>
    <dgm:pt modelId="{2D6C1B67-1413-413C-9A6C-0794B02293EF}" type="pres">
      <dgm:prSet presAssocID="{9A07EB0E-B7B3-4935-93A9-273B109FD5FA}" presName="compositeA" presStyleCnt="0"/>
      <dgm:spPr/>
    </dgm:pt>
    <dgm:pt modelId="{B9F6F627-9557-486A-B264-A986459C5B69}" type="pres">
      <dgm:prSet presAssocID="{9A07EB0E-B7B3-4935-93A9-273B109FD5FA}" presName="textA" presStyleLbl="revTx" presStyleIdx="0" presStyleCnt="3" custScaleX="9845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6A79BAE-AF32-430B-AA2C-E5B6ACA5727B}" type="pres">
      <dgm:prSet presAssocID="{9A07EB0E-B7B3-4935-93A9-273B109FD5FA}" presName="circleA" presStyleLbl="node1" presStyleIdx="0" presStyleCnt="3"/>
      <dgm:spPr/>
    </dgm:pt>
    <dgm:pt modelId="{AFD3A847-2D74-46B2-BA84-F3449DB6E4E2}" type="pres">
      <dgm:prSet presAssocID="{9A07EB0E-B7B3-4935-93A9-273B109FD5FA}" presName="spaceA" presStyleCnt="0"/>
      <dgm:spPr/>
    </dgm:pt>
    <dgm:pt modelId="{86AFD7C9-7B5B-4A65-837D-A4283E06855A}" type="pres">
      <dgm:prSet presAssocID="{BD741368-A98B-4D8A-8BB9-2584A6EC8771}" presName="space" presStyleCnt="0"/>
      <dgm:spPr/>
    </dgm:pt>
    <dgm:pt modelId="{0B21D7FE-00E2-4B25-BC49-1EDB9A264610}" type="pres">
      <dgm:prSet presAssocID="{E521DE1C-945C-43EC-8989-C1FC78B4CEF0}" presName="compositeB" presStyleCnt="0"/>
      <dgm:spPr/>
    </dgm:pt>
    <dgm:pt modelId="{2B6B2451-51AE-4224-8041-2407E821E3B6}" type="pres">
      <dgm:prSet presAssocID="{E521DE1C-945C-43EC-8989-C1FC78B4CEF0}" presName="textB" presStyleLbl="revTx" presStyleIdx="1" presStyleCnt="3" custScaleX="9845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0635C16-5EBC-4A28-B551-70043DEE4D38}" type="pres">
      <dgm:prSet presAssocID="{E521DE1C-945C-43EC-8989-C1FC78B4CEF0}" presName="circleB" presStyleLbl="node1" presStyleIdx="1" presStyleCnt="3"/>
      <dgm:spPr/>
    </dgm:pt>
    <dgm:pt modelId="{C0B9875C-CA11-4EA5-82B5-28AE3A1E6E1A}" type="pres">
      <dgm:prSet presAssocID="{E521DE1C-945C-43EC-8989-C1FC78B4CEF0}" presName="spaceB" presStyleCnt="0"/>
      <dgm:spPr/>
    </dgm:pt>
    <dgm:pt modelId="{50261419-CF5A-4E58-8470-EB5F64C34D5E}" type="pres">
      <dgm:prSet presAssocID="{1674B06D-5945-4AE7-B912-C986E9F643E8}" presName="space" presStyleCnt="0"/>
      <dgm:spPr/>
    </dgm:pt>
    <dgm:pt modelId="{5D32D5A1-3B6B-4180-AC45-D4C7478C383C}" type="pres">
      <dgm:prSet presAssocID="{BF0EE8C8-9642-45FF-9345-2B76FBEF2A9F}" presName="compositeA" presStyleCnt="0"/>
      <dgm:spPr/>
    </dgm:pt>
    <dgm:pt modelId="{4EBE4D50-0A9C-4453-B0E4-519878A2125D}" type="pres">
      <dgm:prSet presAssocID="{BF0EE8C8-9642-45FF-9345-2B76FBEF2A9F}" presName="textA" presStyleLbl="revTx" presStyleIdx="2" presStyleCnt="3" custScaleX="9845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AAA40EF-7678-44E0-A398-E92B50A843C3}" type="pres">
      <dgm:prSet presAssocID="{BF0EE8C8-9642-45FF-9345-2B76FBEF2A9F}" presName="circleA" presStyleLbl="node1" presStyleIdx="2" presStyleCnt="3"/>
      <dgm:spPr/>
    </dgm:pt>
    <dgm:pt modelId="{D73FA4F8-00AE-40B3-9AC7-01A3AEF2A456}" type="pres">
      <dgm:prSet presAssocID="{BF0EE8C8-9642-45FF-9345-2B76FBEF2A9F}" presName="spaceA" presStyleCnt="0"/>
      <dgm:spPr/>
    </dgm:pt>
  </dgm:ptLst>
  <dgm:cxnLst>
    <dgm:cxn modelId="{FAB79D7E-E93C-408F-8EAB-00282B8AE3C1}" srcId="{1E55085D-6079-45DE-92F2-FFC0BBC42019}" destId="{BF0EE8C8-9642-45FF-9345-2B76FBEF2A9F}" srcOrd="2" destOrd="0" parTransId="{1C27C172-8282-4FD6-A4DA-43F2AE03E97C}" sibTransId="{2FE1D65D-30B3-4F14-ACDC-2158692AC168}"/>
    <dgm:cxn modelId="{B628D055-0FB9-4E30-B167-5A78F61721EB}" srcId="{1E55085D-6079-45DE-92F2-FFC0BBC42019}" destId="{E521DE1C-945C-43EC-8989-C1FC78B4CEF0}" srcOrd="1" destOrd="0" parTransId="{D2F967D7-EAA1-4047-B8EB-06BBE7CACB3B}" sibTransId="{1674B06D-5945-4AE7-B912-C986E9F643E8}"/>
    <dgm:cxn modelId="{F1226E00-9AA5-4CA9-9868-CFEE5CAA2D56}" type="presOf" srcId="{9A07EB0E-B7B3-4935-93A9-273B109FD5FA}" destId="{B9F6F627-9557-486A-B264-A986459C5B69}" srcOrd="0" destOrd="0" presId="urn:microsoft.com/office/officeart/2005/8/layout/hProcess11"/>
    <dgm:cxn modelId="{DBC2592F-C4BF-4D59-BC5E-CB3675C99068}" type="presOf" srcId="{E521DE1C-945C-43EC-8989-C1FC78B4CEF0}" destId="{2B6B2451-51AE-4224-8041-2407E821E3B6}" srcOrd="0" destOrd="0" presId="urn:microsoft.com/office/officeart/2005/8/layout/hProcess11"/>
    <dgm:cxn modelId="{8F00880B-411F-4096-A828-D42EC1A6C368}" srcId="{1E55085D-6079-45DE-92F2-FFC0BBC42019}" destId="{9A07EB0E-B7B3-4935-93A9-273B109FD5FA}" srcOrd="0" destOrd="0" parTransId="{A7F4FD02-A9C7-46C8-9902-29CDB983AAEC}" sibTransId="{BD741368-A98B-4D8A-8BB9-2584A6EC8771}"/>
    <dgm:cxn modelId="{4D097F01-EAB4-448D-956E-AB68A969065A}" type="presOf" srcId="{BF0EE8C8-9642-45FF-9345-2B76FBEF2A9F}" destId="{4EBE4D50-0A9C-4453-B0E4-519878A2125D}" srcOrd="0" destOrd="0" presId="urn:microsoft.com/office/officeart/2005/8/layout/hProcess11"/>
    <dgm:cxn modelId="{293C8890-6074-4AB8-AF9E-48BF188BE769}" type="presOf" srcId="{1E55085D-6079-45DE-92F2-FFC0BBC42019}" destId="{515859C9-FCD3-4A38-B757-9AE2E161FBB5}" srcOrd="0" destOrd="0" presId="urn:microsoft.com/office/officeart/2005/8/layout/hProcess11"/>
    <dgm:cxn modelId="{BB23AF06-0BD4-4EB4-B878-E863FD149CB3}" type="presParOf" srcId="{515859C9-FCD3-4A38-B757-9AE2E161FBB5}" destId="{09413164-16BB-4C53-9FF4-E771DB71A625}" srcOrd="0" destOrd="0" presId="urn:microsoft.com/office/officeart/2005/8/layout/hProcess11"/>
    <dgm:cxn modelId="{59350C6D-6692-411A-9BDD-1E01F06883A7}" type="presParOf" srcId="{515859C9-FCD3-4A38-B757-9AE2E161FBB5}" destId="{F80AEE2C-4919-4FE3-9EB0-24168ED9F00D}" srcOrd="1" destOrd="0" presId="urn:microsoft.com/office/officeart/2005/8/layout/hProcess11"/>
    <dgm:cxn modelId="{92583851-434D-4E3A-8C54-0DBE0E377448}" type="presParOf" srcId="{F80AEE2C-4919-4FE3-9EB0-24168ED9F00D}" destId="{2D6C1B67-1413-413C-9A6C-0794B02293EF}" srcOrd="0" destOrd="0" presId="urn:microsoft.com/office/officeart/2005/8/layout/hProcess11"/>
    <dgm:cxn modelId="{AD905B89-A554-4BD5-A053-10FDB26D2411}" type="presParOf" srcId="{2D6C1B67-1413-413C-9A6C-0794B02293EF}" destId="{B9F6F627-9557-486A-B264-A986459C5B69}" srcOrd="0" destOrd="0" presId="urn:microsoft.com/office/officeart/2005/8/layout/hProcess11"/>
    <dgm:cxn modelId="{652DCCBC-E777-48D7-81B8-F42E9888F13C}" type="presParOf" srcId="{2D6C1B67-1413-413C-9A6C-0794B02293EF}" destId="{96A79BAE-AF32-430B-AA2C-E5B6ACA5727B}" srcOrd="1" destOrd="0" presId="urn:microsoft.com/office/officeart/2005/8/layout/hProcess11"/>
    <dgm:cxn modelId="{D5AA5744-32AF-4DB3-9B99-D59F8BFCB347}" type="presParOf" srcId="{2D6C1B67-1413-413C-9A6C-0794B02293EF}" destId="{AFD3A847-2D74-46B2-BA84-F3449DB6E4E2}" srcOrd="2" destOrd="0" presId="urn:microsoft.com/office/officeart/2005/8/layout/hProcess11"/>
    <dgm:cxn modelId="{6D96EF30-336E-4679-A4FC-EEB59B23147C}" type="presParOf" srcId="{F80AEE2C-4919-4FE3-9EB0-24168ED9F00D}" destId="{86AFD7C9-7B5B-4A65-837D-A4283E06855A}" srcOrd="1" destOrd="0" presId="urn:microsoft.com/office/officeart/2005/8/layout/hProcess11"/>
    <dgm:cxn modelId="{573F0B73-273E-467E-99A7-B822D9E8CA39}" type="presParOf" srcId="{F80AEE2C-4919-4FE3-9EB0-24168ED9F00D}" destId="{0B21D7FE-00E2-4B25-BC49-1EDB9A264610}" srcOrd="2" destOrd="0" presId="urn:microsoft.com/office/officeart/2005/8/layout/hProcess11"/>
    <dgm:cxn modelId="{B37D48C3-115A-494C-96A1-134FFDDFAA06}" type="presParOf" srcId="{0B21D7FE-00E2-4B25-BC49-1EDB9A264610}" destId="{2B6B2451-51AE-4224-8041-2407E821E3B6}" srcOrd="0" destOrd="0" presId="urn:microsoft.com/office/officeart/2005/8/layout/hProcess11"/>
    <dgm:cxn modelId="{E167CE37-A34E-4F32-9D4B-687556D1189C}" type="presParOf" srcId="{0B21D7FE-00E2-4B25-BC49-1EDB9A264610}" destId="{F0635C16-5EBC-4A28-B551-70043DEE4D38}" srcOrd="1" destOrd="0" presId="urn:microsoft.com/office/officeart/2005/8/layout/hProcess11"/>
    <dgm:cxn modelId="{A4C51662-59A5-433C-94AD-E12E06FB921A}" type="presParOf" srcId="{0B21D7FE-00E2-4B25-BC49-1EDB9A264610}" destId="{C0B9875C-CA11-4EA5-82B5-28AE3A1E6E1A}" srcOrd="2" destOrd="0" presId="urn:microsoft.com/office/officeart/2005/8/layout/hProcess11"/>
    <dgm:cxn modelId="{6D2849D0-C325-481E-BA08-D2CE1089F9D3}" type="presParOf" srcId="{F80AEE2C-4919-4FE3-9EB0-24168ED9F00D}" destId="{50261419-CF5A-4E58-8470-EB5F64C34D5E}" srcOrd="3" destOrd="0" presId="urn:microsoft.com/office/officeart/2005/8/layout/hProcess11"/>
    <dgm:cxn modelId="{BEB57F36-024A-4C39-92B7-F5824D1E10EB}" type="presParOf" srcId="{F80AEE2C-4919-4FE3-9EB0-24168ED9F00D}" destId="{5D32D5A1-3B6B-4180-AC45-D4C7478C383C}" srcOrd="4" destOrd="0" presId="urn:microsoft.com/office/officeart/2005/8/layout/hProcess11"/>
    <dgm:cxn modelId="{753E5586-52D3-470F-95F7-4FCB9854812E}" type="presParOf" srcId="{5D32D5A1-3B6B-4180-AC45-D4C7478C383C}" destId="{4EBE4D50-0A9C-4453-B0E4-519878A2125D}" srcOrd="0" destOrd="0" presId="urn:microsoft.com/office/officeart/2005/8/layout/hProcess11"/>
    <dgm:cxn modelId="{B4C54F46-BDBD-44E4-9D0C-6B74AAB7185D}" type="presParOf" srcId="{5D32D5A1-3B6B-4180-AC45-D4C7478C383C}" destId="{9AAA40EF-7678-44E0-A398-E92B50A843C3}" srcOrd="1" destOrd="0" presId="urn:microsoft.com/office/officeart/2005/8/layout/hProcess11"/>
    <dgm:cxn modelId="{098B4F3E-C94B-452E-8EDE-37A4A7FE5092}" type="presParOf" srcId="{5D32D5A1-3B6B-4180-AC45-D4C7478C383C}" destId="{D73FA4F8-00AE-40B3-9AC7-01A3AEF2A45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55085D-6079-45DE-92F2-FFC0BBC42019}" type="doc">
      <dgm:prSet loTypeId="urn:microsoft.com/office/officeart/2005/8/layout/hProcess11" loCatId="process" qsTypeId="urn:microsoft.com/office/officeart/2005/8/quickstyle/3d1" qsCatId="3D" csTypeId="urn:microsoft.com/office/officeart/2005/8/colors/accent1_2" csCatId="accent1" phldr="1"/>
      <dgm:spPr/>
    </dgm:pt>
    <dgm:pt modelId="{9A07EB0E-B7B3-4935-93A9-273B109FD5FA}">
      <dgm:prSet phldrT="[Text]" custT="1"/>
      <dgm:spPr/>
      <dgm:t>
        <a:bodyPr/>
        <a:lstStyle/>
        <a:p>
          <a:pPr rtl="1"/>
          <a:r>
            <a:rPr kumimoji="0" lang="fa-IR" sz="2000" b="1" i="0" u="none" strike="noStrike" cap="none" normalizeH="0" baseline="0" dirty="0" smtClean="0">
              <a:ln/>
              <a:solidFill>
                <a:srgbClr val="CC3300"/>
              </a:solidFill>
              <a:effectLst/>
              <a:ea typeface="Times New Roman" pitchFamily="18" charset="0"/>
              <a:cs typeface="B Zar" pitchFamily="2" charset="-78"/>
            </a:rPr>
            <a:t>مدیریت مصرف سوخت</a:t>
          </a:r>
        </a:p>
      </dgm:t>
    </dgm:pt>
    <dgm:pt modelId="{A7F4FD02-A9C7-46C8-9902-29CDB983AAEC}" type="parTrans" cxnId="{8F00880B-411F-4096-A828-D42EC1A6C368}">
      <dgm:prSet/>
      <dgm:spPr/>
      <dgm:t>
        <a:bodyPr/>
        <a:lstStyle/>
        <a:p>
          <a:pPr rtl="1"/>
          <a:endParaRPr lang="fa-IR"/>
        </a:p>
      </dgm:t>
    </dgm:pt>
    <dgm:pt modelId="{BD741368-A98B-4D8A-8BB9-2584A6EC8771}" type="sibTrans" cxnId="{8F00880B-411F-4096-A828-D42EC1A6C368}">
      <dgm:prSet/>
      <dgm:spPr/>
      <dgm:t>
        <a:bodyPr/>
        <a:lstStyle/>
        <a:p>
          <a:pPr rtl="1"/>
          <a:endParaRPr lang="fa-IR"/>
        </a:p>
      </dgm:t>
    </dgm:pt>
    <dgm:pt modelId="{E521DE1C-945C-43EC-8989-C1FC78B4CEF0}">
      <dgm:prSet phldrT="[Text]" custT="1"/>
      <dgm:spPr/>
      <dgm:t>
        <a:bodyPr/>
        <a:lstStyle/>
        <a:p>
          <a:pPr rtl="1"/>
          <a:r>
            <a:rPr kumimoji="0" lang="fa-IR" sz="2000" b="1" i="0" u="none" strike="noStrike" cap="none" normalizeH="0" baseline="0" dirty="0" smtClean="0">
              <a:ln/>
              <a:solidFill>
                <a:srgbClr val="CC3300"/>
              </a:solidFill>
              <a:effectLst/>
              <a:ea typeface="Times New Roman" pitchFamily="18" charset="0"/>
              <a:cs typeface="B Zar" pitchFamily="2" charset="-78"/>
            </a:rPr>
            <a:t>تغییر روند مصرف</a:t>
          </a:r>
        </a:p>
      </dgm:t>
    </dgm:pt>
    <dgm:pt modelId="{D2F967D7-EAA1-4047-B8EB-06BBE7CACB3B}" type="parTrans" cxnId="{B628D055-0FB9-4E30-B167-5A78F61721EB}">
      <dgm:prSet/>
      <dgm:spPr/>
      <dgm:t>
        <a:bodyPr/>
        <a:lstStyle/>
        <a:p>
          <a:pPr rtl="1"/>
          <a:endParaRPr lang="fa-IR"/>
        </a:p>
      </dgm:t>
    </dgm:pt>
    <dgm:pt modelId="{1674B06D-5945-4AE7-B912-C986E9F643E8}" type="sibTrans" cxnId="{B628D055-0FB9-4E30-B167-5A78F61721EB}">
      <dgm:prSet/>
      <dgm:spPr/>
      <dgm:t>
        <a:bodyPr/>
        <a:lstStyle/>
        <a:p>
          <a:pPr rtl="1"/>
          <a:endParaRPr lang="fa-IR"/>
        </a:p>
      </dgm:t>
    </dgm:pt>
    <dgm:pt modelId="{BF0EE8C8-9642-45FF-9345-2B76FBEF2A9F}">
      <dgm:prSet phldrT="[Text]" custT="1"/>
      <dgm:spPr/>
      <dgm:t>
        <a:bodyPr/>
        <a:lstStyle/>
        <a:p>
          <a:pPr rtl="1"/>
          <a:r>
            <a:rPr kumimoji="0" lang="fa-IR" sz="2000" b="1" i="0" u="none" strike="noStrike" cap="none" normalizeH="0" baseline="0" dirty="0" smtClean="0">
              <a:ln/>
              <a:solidFill>
                <a:srgbClr val="CC3300"/>
              </a:solidFill>
              <a:effectLst/>
              <a:ea typeface="Times New Roman" pitchFamily="18" charset="0"/>
              <a:cs typeface="B Zar" pitchFamily="2" charset="-78"/>
            </a:rPr>
            <a:t>جلوگیری از قاچاق سوخت</a:t>
          </a:r>
        </a:p>
      </dgm:t>
    </dgm:pt>
    <dgm:pt modelId="{1C27C172-8282-4FD6-A4DA-43F2AE03E97C}" type="parTrans" cxnId="{FAB79D7E-E93C-408F-8EAB-00282B8AE3C1}">
      <dgm:prSet/>
      <dgm:spPr/>
      <dgm:t>
        <a:bodyPr/>
        <a:lstStyle/>
        <a:p>
          <a:pPr rtl="1"/>
          <a:endParaRPr lang="fa-IR"/>
        </a:p>
      </dgm:t>
    </dgm:pt>
    <dgm:pt modelId="{2FE1D65D-30B3-4F14-ACDC-2158692AC168}" type="sibTrans" cxnId="{FAB79D7E-E93C-408F-8EAB-00282B8AE3C1}">
      <dgm:prSet/>
      <dgm:spPr/>
      <dgm:t>
        <a:bodyPr/>
        <a:lstStyle/>
        <a:p>
          <a:pPr rtl="1"/>
          <a:endParaRPr lang="fa-IR"/>
        </a:p>
      </dgm:t>
    </dgm:pt>
    <dgm:pt modelId="{515859C9-FCD3-4A38-B757-9AE2E161FBB5}" type="pres">
      <dgm:prSet presAssocID="{1E55085D-6079-45DE-92F2-FFC0BBC42019}" presName="Name0" presStyleCnt="0">
        <dgm:presLayoutVars>
          <dgm:dir val="rev"/>
          <dgm:resizeHandles val="exact"/>
        </dgm:presLayoutVars>
      </dgm:prSet>
      <dgm:spPr/>
    </dgm:pt>
    <dgm:pt modelId="{09413164-16BB-4C53-9FF4-E771DB71A625}" type="pres">
      <dgm:prSet presAssocID="{1E55085D-6079-45DE-92F2-FFC0BBC42019}" presName="arrow" presStyleLbl="bgShp" presStyleIdx="0" presStyleCnt="1" custLinFactNeighborY="1923"/>
      <dgm:spPr/>
      <dgm:t>
        <a:bodyPr/>
        <a:lstStyle/>
        <a:p>
          <a:pPr rtl="1"/>
          <a:endParaRPr lang="fa-IR"/>
        </a:p>
      </dgm:t>
    </dgm:pt>
    <dgm:pt modelId="{F80AEE2C-4919-4FE3-9EB0-24168ED9F00D}" type="pres">
      <dgm:prSet presAssocID="{1E55085D-6079-45DE-92F2-FFC0BBC42019}" presName="points" presStyleCnt="0"/>
      <dgm:spPr/>
    </dgm:pt>
    <dgm:pt modelId="{2D6C1B67-1413-413C-9A6C-0794B02293EF}" type="pres">
      <dgm:prSet presAssocID="{9A07EB0E-B7B3-4935-93A9-273B109FD5FA}" presName="compositeA" presStyleCnt="0"/>
      <dgm:spPr/>
    </dgm:pt>
    <dgm:pt modelId="{B9F6F627-9557-486A-B264-A986459C5B69}" type="pres">
      <dgm:prSet presAssocID="{9A07EB0E-B7B3-4935-93A9-273B109FD5FA}" presName="textA" presStyleLbl="revTx" presStyleIdx="0" presStyleCnt="3" custScaleX="9845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6A79BAE-AF32-430B-AA2C-E5B6ACA5727B}" type="pres">
      <dgm:prSet presAssocID="{9A07EB0E-B7B3-4935-93A9-273B109FD5FA}" presName="circleA" presStyleLbl="node1" presStyleIdx="0" presStyleCnt="3"/>
      <dgm:spPr/>
    </dgm:pt>
    <dgm:pt modelId="{AFD3A847-2D74-46B2-BA84-F3449DB6E4E2}" type="pres">
      <dgm:prSet presAssocID="{9A07EB0E-B7B3-4935-93A9-273B109FD5FA}" presName="spaceA" presStyleCnt="0"/>
      <dgm:spPr/>
    </dgm:pt>
    <dgm:pt modelId="{86AFD7C9-7B5B-4A65-837D-A4283E06855A}" type="pres">
      <dgm:prSet presAssocID="{BD741368-A98B-4D8A-8BB9-2584A6EC8771}" presName="space" presStyleCnt="0"/>
      <dgm:spPr/>
    </dgm:pt>
    <dgm:pt modelId="{0B21D7FE-00E2-4B25-BC49-1EDB9A264610}" type="pres">
      <dgm:prSet presAssocID="{E521DE1C-945C-43EC-8989-C1FC78B4CEF0}" presName="compositeB" presStyleCnt="0"/>
      <dgm:spPr/>
    </dgm:pt>
    <dgm:pt modelId="{2B6B2451-51AE-4224-8041-2407E821E3B6}" type="pres">
      <dgm:prSet presAssocID="{E521DE1C-945C-43EC-8989-C1FC78B4CEF0}" presName="textB" presStyleLbl="revTx" presStyleIdx="1" presStyleCnt="3" custScaleX="9845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0635C16-5EBC-4A28-B551-70043DEE4D38}" type="pres">
      <dgm:prSet presAssocID="{E521DE1C-945C-43EC-8989-C1FC78B4CEF0}" presName="circleB" presStyleLbl="node1" presStyleIdx="1" presStyleCnt="3"/>
      <dgm:spPr/>
    </dgm:pt>
    <dgm:pt modelId="{C0B9875C-CA11-4EA5-82B5-28AE3A1E6E1A}" type="pres">
      <dgm:prSet presAssocID="{E521DE1C-945C-43EC-8989-C1FC78B4CEF0}" presName="spaceB" presStyleCnt="0"/>
      <dgm:spPr/>
    </dgm:pt>
    <dgm:pt modelId="{50261419-CF5A-4E58-8470-EB5F64C34D5E}" type="pres">
      <dgm:prSet presAssocID="{1674B06D-5945-4AE7-B912-C986E9F643E8}" presName="space" presStyleCnt="0"/>
      <dgm:spPr/>
    </dgm:pt>
    <dgm:pt modelId="{5D32D5A1-3B6B-4180-AC45-D4C7478C383C}" type="pres">
      <dgm:prSet presAssocID="{BF0EE8C8-9642-45FF-9345-2B76FBEF2A9F}" presName="compositeA" presStyleCnt="0"/>
      <dgm:spPr/>
    </dgm:pt>
    <dgm:pt modelId="{4EBE4D50-0A9C-4453-B0E4-519878A2125D}" type="pres">
      <dgm:prSet presAssocID="{BF0EE8C8-9642-45FF-9345-2B76FBEF2A9F}" presName="textA" presStyleLbl="revTx" presStyleIdx="2" presStyleCnt="3" custScaleX="9845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AAA40EF-7678-44E0-A398-E92B50A843C3}" type="pres">
      <dgm:prSet presAssocID="{BF0EE8C8-9642-45FF-9345-2B76FBEF2A9F}" presName="circleA" presStyleLbl="node1" presStyleIdx="2" presStyleCnt="3"/>
      <dgm:spPr/>
    </dgm:pt>
    <dgm:pt modelId="{D73FA4F8-00AE-40B3-9AC7-01A3AEF2A456}" type="pres">
      <dgm:prSet presAssocID="{BF0EE8C8-9642-45FF-9345-2B76FBEF2A9F}" presName="spaceA" presStyleCnt="0"/>
      <dgm:spPr/>
    </dgm:pt>
  </dgm:ptLst>
  <dgm:cxnLst>
    <dgm:cxn modelId="{126A1190-BE64-433F-AA37-37846C8F1B1E}" type="presOf" srcId="{9A07EB0E-B7B3-4935-93A9-273B109FD5FA}" destId="{B9F6F627-9557-486A-B264-A986459C5B69}" srcOrd="0" destOrd="0" presId="urn:microsoft.com/office/officeart/2005/8/layout/hProcess11"/>
    <dgm:cxn modelId="{39C19C56-A299-4837-AD6A-8FAFC327F873}" type="presOf" srcId="{1E55085D-6079-45DE-92F2-FFC0BBC42019}" destId="{515859C9-FCD3-4A38-B757-9AE2E161FBB5}" srcOrd="0" destOrd="0" presId="urn:microsoft.com/office/officeart/2005/8/layout/hProcess11"/>
    <dgm:cxn modelId="{FAB79D7E-E93C-408F-8EAB-00282B8AE3C1}" srcId="{1E55085D-6079-45DE-92F2-FFC0BBC42019}" destId="{BF0EE8C8-9642-45FF-9345-2B76FBEF2A9F}" srcOrd="2" destOrd="0" parTransId="{1C27C172-8282-4FD6-A4DA-43F2AE03E97C}" sibTransId="{2FE1D65D-30B3-4F14-ACDC-2158692AC168}"/>
    <dgm:cxn modelId="{B628D055-0FB9-4E30-B167-5A78F61721EB}" srcId="{1E55085D-6079-45DE-92F2-FFC0BBC42019}" destId="{E521DE1C-945C-43EC-8989-C1FC78B4CEF0}" srcOrd="1" destOrd="0" parTransId="{D2F967D7-EAA1-4047-B8EB-06BBE7CACB3B}" sibTransId="{1674B06D-5945-4AE7-B912-C986E9F643E8}"/>
    <dgm:cxn modelId="{8F00880B-411F-4096-A828-D42EC1A6C368}" srcId="{1E55085D-6079-45DE-92F2-FFC0BBC42019}" destId="{9A07EB0E-B7B3-4935-93A9-273B109FD5FA}" srcOrd="0" destOrd="0" parTransId="{A7F4FD02-A9C7-46C8-9902-29CDB983AAEC}" sibTransId="{BD741368-A98B-4D8A-8BB9-2584A6EC8771}"/>
    <dgm:cxn modelId="{F3440EB4-FCAD-44CC-9165-5827CBD53AAC}" type="presOf" srcId="{E521DE1C-945C-43EC-8989-C1FC78B4CEF0}" destId="{2B6B2451-51AE-4224-8041-2407E821E3B6}" srcOrd="0" destOrd="0" presId="urn:microsoft.com/office/officeart/2005/8/layout/hProcess11"/>
    <dgm:cxn modelId="{10192AEB-D1DE-4698-910A-D14F9C5D03C3}" type="presOf" srcId="{BF0EE8C8-9642-45FF-9345-2B76FBEF2A9F}" destId="{4EBE4D50-0A9C-4453-B0E4-519878A2125D}" srcOrd="0" destOrd="0" presId="urn:microsoft.com/office/officeart/2005/8/layout/hProcess11"/>
    <dgm:cxn modelId="{450A9071-76F2-4C3C-855D-DDE77D284FF6}" type="presParOf" srcId="{515859C9-FCD3-4A38-B757-9AE2E161FBB5}" destId="{09413164-16BB-4C53-9FF4-E771DB71A625}" srcOrd="0" destOrd="0" presId="urn:microsoft.com/office/officeart/2005/8/layout/hProcess11"/>
    <dgm:cxn modelId="{987D4D54-97F9-45AF-B9C6-EDC8414BEFA8}" type="presParOf" srcId="{515859C9-FCD3-4A38-B757-9AE2E161FBB5}" destId="{F80AEE2C-4919-4FE3-9EB0-24168ED9F00D}" srcOrd="1" destOrd="0" presId="urn:microsoft.com/office/officeart/2005/8/layout/hProcess11"/>
    <dgm:cxn modelId="{50FBBB2A-9FDE-401D-9E5D-1123BD0116BB}" type="presParOf" srcId="{F80AEE2C-4919-4FE3-9EB0-24168ED9F00D}" destId="{2D6C1B67-1413-413C-9A6C-0794B02293EF}" srcOrd="0" destOrd="0" presId="urn:microsoft.com/office/officeart/2005/8/layout/hProcess11"/>
    <dgm:cxn modelId="{561F458A-74B9-4DB1-B81C-7BFD3164DAB6}" type="presParOf" srcId="{2D6C1B67-1413-413C-9A6C-0794B02293EF}" destId="{B9F6F627-9557-486A-B264-A986459C5B69}" srcOrd="0" destOrd="0" presId="urn:microsoft.com/office/officeart/2005/8/layout/hProcess11"/>
    <dgm:cxn modelId="{8102CD57-61E9-4F56-90FC-D7952C600540}" type="presParOf" srcId="{2D6C1B67-1413-413C-9A6C-0794B02293EF}" destId="{96A79BAE-AF32-430B-AA2C-E5B6ACA5727B}" srcOrd="1" destOrd="0" presId="urn:microsoft.com/office/officeart/2005/8/layout/hProcess11"/>
    <dgm:cxn modelId="{A5CACE24-AB05-4FFC-AE1F-C8A242264E52}" type="presParOf" srcId="{2D6C1B67-1413-413C-9A6C-0794B02293EF}" destId="{AFD3A847-2D74-46B2-BA84-F3449DB6E4E2}" srcOrd="2" destOrd="0" presId="urn:microsoft.com/office/officeart/2005/8/layout/hProcess11"/>
    <dgm:cxn modelId="{F117C1D5-6DF6-4038-94DE-D8BEB7CDD86D}" type="presParOf" srcId="{F80AEE2C-4919-4FE3-9EB0-24168ED9F00D}" destId="{86AFD7C9-7B5B-4A65-837D-A4283E06855A}" srcOrd="1" destOrd="0" presId="urn:microsoft.com/office/officeart/2005/8/layout/hProcess11"/>
    <dgm:cxn modelId="{8A10724F-9B93-4D7A-B6D5-63AE9BBF9F10}" type="presParOf" srcId="{F80AEE2C-4919-4FE3-9EB0-24168ED9F00D}" destId="{0B21D7FE-00E2-4B25-BC49-1EDB9A264610}" srcOrd="2" destOrd="0" presId="urn:microsoft.com/office/officeart/2005/8/layout/hProcess11"/>
    <dgm:cxn modelId="{FE1D51D9-137C-4687-97F0-AC23894A095E}" type="presParOf" srcId="{0B21D7FE-00E2-4B25-BC49-1EDB9A264610}" destId="{2B6B2451-51AE-4224-8041-2407E821E3B6}" srcOrd="0" destOrd="0" presId="urn:microsoft.com/office/officeart/2005/8/layout/hProcess11"/>
    <dgm:cxn modelId="{8DDB0238-1CE8-49EB-9DCB-92AC4D9D2AEE}" type="presParOf" srcId="{0B21D7FE-00E2-4B25-BC49-1EDB9A264610}" destId="{F0635C16-5EBC-4A28-B551-70043DEE4D38}" srcOrd="1" destOrd="0" presId="urn:microsoft.com/office/officeart/2005/8/layout/hProcess11"/>
    <dgm:cxn modelId="{C848123A-2A0C-4C10-9123-4B2337D878DA}" type="presParOf" srcId="{0B21D7FE-00E2-4B25-BC49-1EDB9A264610}" destId="{C0B9875C-CA11-4EA5-82B5-28AE3A1E6E1A}" srcOrd="2" destOrd="0" presId="urn:microsoft.com/office/officeart/2005/8/layout/hProcess11"/>
    <dgm:cxn modelId="{4AB77784-9B26-4718-AB55-EF55E84227A2}" type="presParOf" srcId="{F80AEE2C-4919-4FE3-9EB0-24168ED9F00D}" destId="{50261419-CF5A-4E58-8470-EB5F64C34D5E}" srcOrd="3" destOrd="0" presId="urn:microsoft.com/office/officeart/2005/8/layout/hProcess11"/>
    <dgm:cxn modelId="{A5452107-474A-48BC-B30B-07F414A92E47}" type="presParOf" srcId="{F80AEE2C-4919-4FE3-9EB0-24168ED9F00D}" destId="{5D32D5A1-3B6B-4180-AC45-D4C7478C383C}" srcOrd="4" destOrd="0" presId="urn:microsoft.com/office/officeart/2005/8/layout/hProcess11"/>
    <dgm:cxn modelId="{6FD3C3E9-829E-42AE-9CEC-F6E266F662C0}" type="presParOf" srcId="{5D32D5A1-3B6B-4180-AC45-D4C7478C383C}" destId="{4EBE4D50-0A9C-4453-B0E4-519878A2125D}" srcOrd="0" destOrd="0" presId="urn:microsoft.com/office/officeart/2005/8/layout/hProcess11"/>
    <dgm:cxn modelId="{40E9A192-3576-4515-AB6F-D814DA1AC9CB}" type="presParOf" srcId="{5D32D5A1-3B6B-4180-AC45-D4C7478C383C}" destId="{9AAA40EF-7678-44E0-A398-E92B50A843C3}" srcOrd="1" destOrd="0" presId="urn:microsoft.com/office/officeart/2005/8/layout/hProcess11"/>
    <dgm:cxn modelId="{9C166B9A-94BB-4D97-BBB8-290C668C05A0}" type="presParOf" srcId="{5D32D5A1-3B6B-4180-AC45-D4C7478C383C}" destId="{D73FA4F8-00AE-40B3-9AC7-01A3AEF2A45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5D5584-02BA-41D4-A37F-50F7C0F336BE}" type="doc">
      <dgm:prSet loTypeId="urn:microsoft.com/office/officeart/2005/8/layout/process5" loCatId="process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pPr rtl="1"/>
          <a:endParaRPr lang="fa-IR"/>
        </a:p>
      </dgm:t>
    </dgm:pt>
    <dgm:pt modelId="{175CA096-154A-4D43-B082-4B1A5FAAE2EE}">
      <dgm:prSet phldrT="[Text]" custT="1"/>
      <dgm:spPr/>
      <dgm:t>
        <a:bodyPr/>
        <a:lstStyle/>
        <a:p>
          <a:pPr rtl="1"/>
          <a:r>
            <a:rPr kumimoji="0" lang="fa-IR" sz="2800" b="1" i="0" u="none" strike="noStrike" cap="none" spc="0" normalizeH="0" baseline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B Zar" pitchFamily="2" charset="-78"/>
            </a:rPr>
            <a:t>صادرات بنزین یکی از مهمترین منابع دولت </a:t>
          </a:r>
          <a:endParaRPr lang="fa-IR" sz="2800" b="1" cap="none" spc="0" dirty="0">
            <a:ln w="11430"/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Zar" pitchFamily="2" charset="-78"/>
          </a:endParaRPr>
        </a:p>
      </dgm:t>
    </dgm:pt>
    <dgm:pt modelId="{C54B1A77-826E-4DCC-B4A7-D9BA51EF8D2A}" type="parTrans" cxnId="{B9649343-EA22-456A-A271-A26CF1AF8C2C}">
      <dgm:prSet/>
      <dgm:spPr/>
      <dgm:t>
        <a:bodyPr/>
        <a:lstStyle/>
        <a:p>
          <a:pPr rtl="1"/>
          <a:endParaRPr lang="fa-IR" sz="3200" b="1" cap="none" spc="0">
            <a:ln w="11430">
              <a:solidFill>
                <a:schemeClr val="accent6">
                  <a:lumMod val="50000"/>
                </a:schemeClr>
              </a:solidFill>
            </a:ln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Zar" pitchFamily="2" charset="-78"/>
          </a:endParaRPr>
        </a:p>
      </dgm:t>
    </dgm:pt>
    <dgm:pt modelId="{C43397E7-2133-420A-B204-0501ED7CA718}" type="sibTrans" cxnId="{B9649343-EA22-456A-A271-A26CF1AF8C2C}">
      <dgm:prSet custT="1"/>
      <dgm:spPr/>
      <dgm:t>
        <a:bodyPr/>
        <a:lstStyle/>
        <a:p>
          <a:pPr rtl="1"/>
          <a:endParaRPr lang="fa-IR" sz="3200" b="1" cap="none" spc="0">
            <a:ln w="11430">
              <a:solidFill>
                <a:schemeClr val="accent6">
                  <a:lumMod val="50000"/>
                </a:schemeClr>
              </a:solidFill>
            </a:ln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Zar" pitchFamily="2" charset="-78"/>
          </a:endParaRPr>
        </a:p>
      </dgm:t>
    </dgm:pt>
    <dgm:pt modelId="{712EEA55-ADD0-4A91-B6E8-DDCC0B71F5B1}">
      <dgm:prSet phldrT="[Text]" custT="1"/>
      <dgm:spPr/>
      <dgm:t>
        <a:bodyPr/>
        <a:lstStyle/>
        <a:p>
          <a:pPr rtl="1"/>
          <a:r>
            <a:rPr kumimoji="0" lang="fa-IR" sz="2800" b="1" i="0" u="none" strike="noStrike" cap="none" spc="0" normalizeH="0" baseline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B Zar" pitchFamily="2" charset="-78"/>
            </a:rPr>
            <a:t>کمک به منابع بودجه‌ای دولت از طریق سهمیه‌بندی سوخت</a:t>
          </a:r>
          <a:endParaRPr lang="fa-IR" sz="2800" b="1" cap="none" spc="0" dirty="0">
            <a:ln w="11430"/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Zar" pitchFamily="2" charset="-78"/>
          </a:endParaRPr>
        </a:p>
      </dgm:t>
    </dgm:pt>
    <dgm:pt modelId="{F5F72EAF-7B77-4C76-B089-CB29E2BDF991}" type="parTrans" cxnId="{BE98CE27-323B-4F9B-97F7-7108E3414938}">
      <dgm:prSet/>
      <dgm:spPr/>
      <dgm:t>
        <a:bodyPr/>
        <a:lstStyle/>
        <a:p>
          <a:pPr rtl="1"/>
          <a:endParaRPr lang="fa-IR" sz="3200" b="1" cap="none" spc="0">
            <a:ln w="11430">
              <a:solidFill>
                <a:schemeClr val="accent6">
                  <a:lumMod val="50000"/>
                </a:schemeClr>
              </a:solidFill>
            </a:ln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Zar" pitchFamily="2" charset="-78"/>
          </a:endParaRPr>
        </a:p>
      </dgm:t>
    </dgm:pt>
    <dgm:pt modelId="{34252AAE-1033-4929-9F5C-E42A7FABA119}" type="sibTrans" cxnId="{BE98CE27-323B-4F9B-97F7-7108E3414938}">
      <dgm:prSet/>
      <dgm:spPr/>
      <dgm:t>
        <a:bodyPr/>
        <a:lstStyle/>
        <a:p>
          <a:pPr rtl="1"/>
          <a:endParaRPr lang="fa-IR" sz="3200" b="1" cap="none" spc="0">
            <a:ln w="11430">
              <a:solidFill>
                <a:schemeClr val="accent6">
                  <a:lumMod val="50000"/>
                </a:schemeClr>
              </a:solidFill>
            </a:ln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Zar" pitchFamily="2" charset="-78"/>
          </a:endParaRPr>
        </a:p>
      </dgm:t>
    </dgm:pt>
    <dgm:pt modelId="{1228F49F-EC36-46AF-B416-CD8F726204C8}" type="pres">
      <dgm:prSet presAssocID="{055D5584-02BA-41D4-A37F-50F7C0F336BE}" presName="diagram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23319522-E073-4D8D-9B7A-FE82D1BC0940}" type="pres">
      <dgm:prSet presAssocID="{175CA096-154A-4D43-B082-4B1A5FAAE2E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6EE0197-E492-4FF4-B332-14CB0AF83105}" type="pres">
      <dgm:prSet presAssocID="{C43397E7-2133-420A-B204-0501ED7CA718}" presName="sibTrans" presStyleLbl="sibTrans2D1" presStyleIdx="0" presStyleCnt="1"/>
      <dgm:spPr/>
      <dgm:t>
        <a:bodyPr/>
        <a:lstStyle/>
        <a:p>
          <a:pPr rtl="1"/>
          <a:endParaRPr lang="fa-IR"/>
        </a:p>
      </dgm:t>
    </dgm:pt>
    <dgm:pt modelId="{204CB009-5495-4E81-99B1-2D1D7E1A81E9}" type="pres">
      <dgm:prSet presAssocID="{C43397E7-2133-420A-B204-0501ED7CA718}" presName="connectorText" presStyleLbl="sibTrans2D1" presStyleIdx="0" presStyleCnt="1"/>
      <dgm:spPr/>
      <dgm:t>
        <a:bodyPr/>
        <a:lstStyle/>
        <a:p>
          <a:pPr rtl="1"/>
          <a:endParaRPr lang="fa-IR"/>
        </a:p>
      </dgm:t>
    </dgm:pt>
    <dgm:pt modelId="{7D69FFA9-F1AD-4D13-A392-F680AB3AAC52}" type="pres">
      <dgm:prSet presAssocID="{712EEA55-ADD0-4A91-B6E8-DDCC0B71F5B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7CCFB308-7DB9-42B5-AFC8-7B58568B27A2}" type="presOf" srcId="{055D5584-02BA-41D4-A37F-50F7C0F336BE}" destId="{1228F49F-EC36-46AF-B416-CD8F726204C8}" srcOrd="0" destOrd="0" presId="urn:microsoft.com/office/officeart/2005/8/layout/process5"/>
    <dgm:cxn modelId="{B10CDDFE-39AF-41AF-AA14-87BDA9CCE847}" type="presOf" srcId="{C43397E7-2133-420A-B204-0501ED7CA718}" destId="{204CB009-5495-4E81-99B1-2D1D7E1A81E9}" srcOrd="1" destOrd="0" presId="urn:microsoft.com/office/officeart/2005/8/layout/process5"/>
    <dgm:cxn modelId="{4B1E035E-B313-43D9-867A-DC5B1483B349}" type="presOf" srcId="{C43397E7-2133-420A-B204-0501ED7CA718}" destId="{C6EE0197-E492-4FF4-B332-14CB0AF83105}" srcOrd="0" destOrd="0" presId="urn:microsoft.com/office/officeart/2005/8/layout/process5"/>
    <dgm:cxn modelId="{BD4D0DA9-923C-4C2D-A872-02F50CDBAA0B}" type="presOf" srcId="{712EEA55-ADD0-4A91-B6E8-DDCC0B71F5B1}" destId="{7D69FFA9-F1AD-4D13-A392-F680AB3AAC52}" srcOrd="0" destOrd="0" presId="urn:microsoft.com/office/officeart/2005/8/layout/process5"/>
    <dgm:cxn modelId="{B9649343-EA22-456A-A271-A26CF1AF8C2C}" srcId="{055D5584-02BA-41D4-A37F-50F7C0F336BE}" destId="{175CA096-154A-4D43-B082-4B1A5FAAE2EE}" srcOrd="0" destOrd="0" parTransId="{C54B1A77-826E-4DCC-B4A7-D9BA51EF8D2A}" sibTransId="{C43397E7-2133-420A-B204-0501ED7CA718}"/>
    <dgm:cxn modelId="{BE98CE27-323B-4F9B-97F7-7108E3414938}" srcId="{055D5584-02BA-41D4-A37F-50F7C0F336BE}" destId="{712EEA55-ADD0-4A91-B6E8-DDCC0B71F5B1}" srcOrd="1" destOrd="0" parTransId="{F5F72EAF-7B77-4C76-B089-CB29E2BDF991}" sibTransId="{34252AAE-1033-4929-9F5C-E42A7FABA119}"/>
    <dgm:cxn modelId="{513BFBA1-4C6C-49AE-AD1D-52791058C311}" type="presOf" srcId="{175CA096-154A-4D43-B082-4B1A5FAAE2EE}" destId="{23319522-E073-4D8D-9B7A-FE82D1BC0940}" srcOrd="0" destOrd="0" presId="urn:microsoft.com/office/officeart/2005/8/layout/process5"/>
    <dgm:cxn modelId="{B06FA4E0-7415-4C9A-B0D4-73C2662685B4}" type="presParOf" srcId="{1228F49F-EC36-46AF-B416-CD8F726204C8}" destId="{23319522-E073-4D8D-9B7A-FE82D1BC0940}" srcOrd="0" destOrd="0" presId="urn:microsoft.com/office/officeart/2005/8/layout/process5"/>
    <dgm:cxn modelId="{118949C7-9034-42DE-8F99-37E1B73D5028}" type="presParOf" srcId="{1228F49F-EC36-46AF-B416-CD8F726204C8}" destId="{C6EE0197-E492-4FF4-B332-14CB0AF83105}" srcOrd="1" destOrd="0" presId="urn:microsoft.com/office/officeart/2005/8/layout/process5"/>
    <dgm:cxn modelId="{409EF545-D395-4759-8475-A9DB5C9B8663}" type="presParOf" srcId="{C6EE0197-E492-4FF4-B332-14CB0AF83105}" destId="{204CB009-5495-4E81-99B1-2D1D7E1A81E9}" srcOrd="0" destOrd="0" presId="urn:microsoft.com/office/officeart/2005/8/layout/process5"/>
    <dgm:cxn modelId="{22051DB6-6B7B-4785-9B3F-4148F6837243}" type="presParOf" srcId="{1228F49F-EC36-46AF-B416-CD8F726204C8}" destId="{7D69FFA9-F1AD-4D13-A392-F680AB3AAC52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67CCDB-7438-4C45-B5B3-42B7D47F8203}" type="doc">
      <dgm:prSet loTypeId="urn:microsoft.com/office/officeart/2005/8/layout/chart3" loCatId="relationship" qsTypeId="urn:microsoft.com/office/officeart/2005/8/quickstyle/3d1" qsCatId="3D" csTypeId="urn:microsoft.com/office/officeart/2005/8/colors/accent2_3" csCatId="accent2" phldr="1"/>
      <dgm:spPr/>
    </dgm:pt>
    <dgm:pt modelId="{32C61440-16E7-4B09-B1F5-FE21C29846CB}">
      <dgm:prSet phldrT="[Text]" custT="1"/>
      <dgm:spPr/>
      <dgm:t>
        <a:bodyPr/>
        <a:lstStyle/>
        <a:p>
          <a:pPr rtl="1"/>
          <a:r>
            <a:rPr kumimoji="0" lang="ar-SA" sz="1600" b="0" i="0" u="none" strike="noStrike" cap="all" spc="0" normalizeH="0" baseline="0" dirty="0" smtClean="0">
              <a:ln w="9000" cmpd="sng">
                <a:solidFill>
                  <a:srgbClr val="FFC000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Times New Roman" pitchFamily="18" charset="0"/>
              <a:cs typeface="B Zar" pitchFamily="2" charset="-78"/>
            </a:rPr>
            <a:t>جریان وابسته به سلطنت طلبان </a:t>
          </a:r>
          <a:endParaRPr lang="fa-IR" sz="1600" b="0" cap="all" spc="0" dirty="0">
            <a:ln w="9000" cmpd="sng">
              <a:solidFill>
                <a:srgbClr val="FFC000"/>
              </a:solidFill>
              <a:prstDash val="solid"/>
            </a:ln>
            <a:effectLst>
              <a:reflection blurRad="12700" stA="28000" endPos="45000" dist="1000" dir="5400000" sy="-100000" algn="bl" rotWithShape="0"/>
            </a:effectLst>
            <a:cs typeface="B Zar" pitchFamily="2" charset="-78"/>
          </a:endParaRPr>
        </a:p>
      </dgm:t>
    </dgm:pt>
    <dgm:pt modelId="{242F8D3C-FCD2-4E23-B173-123C16040D68}" type="parTrans" cxnId="{B9C1AE3C-2028-48E4-999A-70D20B449C26}">
      <dgm:prSet/>
      <dgm:spPr/>
      <dgm:t>
        <a:bodyPr/>
        <a:lstStyle/>
        <a:p>
          <a:pPr rtl="1"/>
          <a:endParaRPr lang="fa-IR" b="1" cap="all" spc="0">
            <a:ln w="9000" cmpd="sng">
              <a:solidFill>
                <a:srgbClr val="FFC000"/>
              </a:solidFill>
              <a:prstDash val="solid"/>
            </a:ln>
            <a:solidFill>
              <a:srgbClr val="FFFF99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87747A18-2874-436C-9113-B4C78C3A851D}" type="sibTrans" cxnId="{B9C1AE3C-2028-48E4-999A-70D20B449C26}">
      <dgm:prSet/>
      <dgm:spPr/>
      <dgm:t>
        <a:bodyPr/>
        <a:lstStyle/>
        <a:p>
          <a:pPr rtl="1"/>
          <a:endParaRPr lang="fa-IR" b="1" cap="all" spc="0">
            <a:ln w="9000" cmpd="sng">
              <a:solidFill>
                <a:srgbClr val="FFC000"/>
              </a:solidFill>
              <a:prstDash val="solid"/>
            </a:ln>
            <a:solidFill>
              <a:srgbClr val="FFFF99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EFFFB465-7550-44D6-9830-083C643E0A05}">
      <dgm:prSet phldrT="[Text]" custT="1"/>
      <dgm:spPr/>
      <dgm:t>
        <a:bodyPr/>
        <a:lstStyle/>
        <a:p>
          <a:pPr rtl="1"/>
          <a:r>
            <a:rPr kumimoji="0" lang="ar-SA" sz="1600" b="0" i="0" u="none" strike="noStrike" cap="all" spc="0" normalizeH="0" baseline="0" dirty="0" smtClean="0">
              <a:ln w="9000" cmpd="sng">
                <a:solidFill>
                  <a:srgbClr val="FFC000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Times New Roman" pitchFamily="18" charset="0"/>
              <a:cs typeface="B Zar" pitchFamily="2" charset="-78"/>
            </a:rPr>
            <a:t>جریان وابسته به سازمان منافقین خلق</a:t>
          </a:r>
          <a:endParaRPr lang="fa-IR" sz="1600" b="0" cap="all" spc="0" dirty="0">
            <a:ln w="9000" cmpd="sng">
              <a:solidFill>
                <a:srgbClr val="FFC000"/>
              </a:solidFill>
              <a:prstDash val="solid"/>
            </a:ln>
            <a:effectLst>
              <a:reflection blurRad="12700" stA="28000" endPos="45000" dist="1000" dir="5400000" sy="-100000" algn="bl" rotWithShape="0"/>
            </a:effectLst>
            <a:cs typeface="B Zar" pitchFamily="2" charset="-78"/>
          </a:endParaRPr>
        </a:p>
      </dgm:t>
    </dgm:pt>
    <dgm:pt modelId="{C99E2A31-688B-43B6-A4B8-A24A014EDB81}" type="sibTrans" cxnId="{568D139A-5CA8-42F8-8065-BF354E20F682}">
      <dgm:prSet/>
      <dgm:spPr/>
      <dgm:t>
        <a:bodyPr/>
        <a:lstStyle/>
        <a:p>
          <a:pPr rtl="1"/>
          <a:endParaRPr lang="fa-IR" b="1" cap="all" spc="0">
            <a:ln w="9000" cmpd="sng">
              <a:solidFill>
                <a:srgbClr val="FFC000"/>
              </a:solidFill>
              <a:prstDash val="solid"/>
            </a:ln>
            <a:solidFill>
              <a:srgbClr val="FFFF99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B33FF71D-89CB-4D1F-8A90-7AAF8A95E1A8}" type="parTrans" cxnId="{568D139A-5CA8-42F8-8065-BF354E20F682}">
      <dgm:prSet/>
      <dgm:spPr/>
      <dgm:t>
        <a:bodyPr/>
        <a:lstStyle/>
        <a:p>
          <a:pPr rtl="1"/>
          <a:endParaRPr lang="fa-IR" b="1" cap="all" spc="0">
            <a:ln w="9000" cmpd="sng">
              <a:solidFill>
                <a:srgbClr val="FFC000"/>
              </a:solidFill>
              <a:prstDash val="solid"/>
            </a:ln>
            <a:solidFill>
              <a:srgbClr val="FFFF99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8BBEE562-96AF-45AB-B20A-9E42A9B8742A}">
      <dgm:prSet phldrT="[Text]" custT="1"/>
      <dgm:spPr/>
      <dgm:t>
        <a:bodyPr/>
        <a:lstStyle/>
        <a:p>
          <a:pPr rtl="1"/>
          <a:r>
            <a:rPr kumimoji="0" lang="ar-SA" sz="1600" b="0" i="0" u="none" strike="noStrike" cap="all" spc="0" normalizeH="0" baseline="0" dirty="0" smtClean="0">
              <a:ln w="9000" cmpd="sng">
                <a:solidFill>
                  <a:srgbClr val="FFC000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Times New Roman" pitchFamily="18" charset="0"/>
              <a:cs typeface="B Zar" pitchFamily="2" charset="-78"/>
            </a:rPr>
            <a:t>با حمایت  وپشتیبانی یک جریان اسرائیلی صهونیستی، آمریکایی ، سعودی و اماراتی </a:t>
          </a:r>
          <a:endParaRPr lang="fa-IR" sz="1600" b="0" cap="all" spc="0" dirty="0">
            <a:ln w="9000" cmpd="sng">
              <a:solidFill>
                <a:srgbClr val="FFC000"/>
              </a:solidFill>
              <a:prstDash val="solid"/>
            </a:ln>
            <a:effectLst>
              <a:reflection blurRad="12700" stA="28000" endPos="45000" dist="1000" dir="5400000" sy="-100000" algn="bl" rotWithShape="0"/>
            </a:effectLst>
            <a:cs typeface="B Zar" pitchFamily="2" charset="-78"/>
          </a:endParaRPr>
        </a:p>
      </dgm:t>
    </dgm:pt>
    <dgm:pt modelId="{6C7B597B-A0EA-4ED6-BBD1-33F2B69D5272}" type="parTrans" cxnId="{90556588-8296-493B-8D1A-0C89BF811147}">
      <dgm:prSet/>
      <dgm:spPr/>
      <dgm:t>
        <a:bodyPr/>
        <a:lstStyle/>
        <a:p>
          <a:pPr rtl="1"/>
          <a:endParaRPr lang="fa-IR"/>
        </a:p>
      </dgm:t>
    </dgm:pt>
    <dgm:pt modelId="{B86D82E8-9492-44E4-B606-92D18BEF1465}" type="sibTrans" cxnId="{90556588-8296-493B-8D1A-0C89BF811147}">
      <dgm:prSet/>
      <dgm:spPr/>
      <dgm:t>
        <a:bodyPr/>
        <a:lstStyle/>
        <a:p>
          <a:pPr rtl="1"/>
          <a:endParaRPr lang="fa-IR"/>
        </a:p>
      </dgm:t>
    </dgm:pt>
    <dgm:pt modelId="{40FF3B58-8310-44F1-8F0A-21E45D568CC0}" type="pres">
      <dgm:prSet presAssocID="{C367CCDB-7438-4C45-B5B3-42B7D47F8203}" presName="compositeShape" presStyleCnt="0">
        <dgm:presLayoutVars>
          <dgm:chMax val="7"/>
          <dgm:dir val="rev"/>
          <dgm:resizeHandles val="exact"/>
        </dgm:presLayoutVars>
      </dgm:prSet>
      <dgm:spPr/>
    </dgm:pt>
    <dgm:pt modelId="{B4F4774C-4299-42FE-A563-93ABA6B77493}" type="pres">
      <dgm:prSet presAssocID="{C367CCDB-7438-4C45-B5B3-42B7D47F8203}" presName="wedge1" presStyleLbl="node1" presStyleIdx="0" presStyleCnt="3" custLinFactNeighborX="3518" custLinFactNeighborY="-2286"/>
      <dgm:spPr/>
      <dgm:t>
        <a:bodyPr/>
        <a:lstStyle/>
        <a:p>
          <a:pPr rtl="1"/>
          <a:endParaRPr lang="fa-IR"/>
        </a:p>
      </dgm:t>
    </dgm:pt>
    <dgm:pt modelId="{AD3654AE-F961-46E4-A94E-0523551904B8}" type="pres">
      <dgm:prSet presAssocID="{C367CCDB-7438-4C45-B5B3-42B7D47F820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F2CFB53-6C6C-41FD-840D-3FC53DC82778}" type="pres">
      <dgm:prSet presAssocID="{C367CCDB-7438-4C45-B5B3-42B7D47F8203}" presName="wedge2" presStyleLbl="node1" presStyleIdx="1" presStyleCnt="3"/>
      <dgm:spPr/>
      <dgm:t>
        <a:bodyPr/>
        <a:lstStyle/>
        <a:p>
          <a:pPr rtl="1"/>
          <a:endParaRPr lang="fa-IR"/>
        </a:p>
      </dgm:t>
    </dgm:pt>
    <dgm:pt modelId="{BD27B652-9A32-40A5-B3E8-29656AC8F4F0}" type="pres">
      <dgm:prSet presAssocID="{C367CCDB-7438-4C45-B5B3-42B7D47F820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B15B90D-A0BB-429F-9477-0194A3ECD01A}" type="pres">
      <dgm:prSet presAssocID="{C367CCDB-7438-4C45-B5B3-42B7D47F8203}" presName="wedge3" presStyleLbl="node1" presStyleIdx="2" presStyleCnt="3" custLinFactNeighborX="4933" custLinFactNeighborY="3532"/>
      <dgm:spPr/>
      <dgm:t>
        <a:bodyPr/>
        <a:lstStyle/>
        <a:p>
          <a:pPr rtl="1"/>
          <a:endParaRPr lang="fa-IR"/>
        </a:p>
      </dgm:t>
    </dgm:pt>
    <dgm:pt modelId="{D633D122-82EA-4C06-8320-D3DE42B0A5E0}" type="pres">
      <dgm:prSet presAssocID="{C367CCDB-7438-4C45-B5B3-42B7D47F820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B9C1AE3C-2028-48E4-999A-70D20B449C26}" srcId="{C367CCDB-7438-4C45-B5B3-42B7D47F8203}" destId="{32C61440-16E7-4B09-B1F5-FE21C29846CB}" srcOrd="0" destOrd="0" parTransId="{242F8D3C-FCD2-4E23-B173-123C16040D68}" sibTransId="{87747A18-2874-436C-9113-B4C78C3A851D}"/>
    <dgm:cxn modelId="{E23BE488-3012-4F54-89D9-848C32D0EE9C}" type="presOf" srcId="{8BBEE562-96AF-45AB-B20A-9E42A9B8742A}" destId="{AD3654AE-F961-46E4-A94E-0523551904B8}" srcOrd="1" destOrd="0" presId="urn:microsoft.com/office/officeart/2005/8/layout/chart3"/>
    <dgm:cxn modelId="{276D7EE9-A783-4A8A-A441-1BF769DD36D8}" type="presOf" srcId="{EFFFB465-7550-44D6-9830-083C643E0A05}" destId="{1F2CFB53-6C6C-41FD-840D-3FC53DC82778}" srcOrd="0" destOrd="0" presId="urn:microsoft.com/office/officeart/2005/8/layout/chart3"/>
    <dgm:cxn modelId="{44B750D4-8521-45D2-85A0-F8F12F0ACCF1}" type="presOf" srcId="{32C61440-16E7-4B09-B1F5-FE21C29846CB}" destId="{0B15B90D-A0BB-429F-9477-0194A3ECD01A}" srcOrd="0" destOrd="0" presId="urn:microsoft.com/office/officeart/2005/8/layout/chart3"/>
    <dgm:cxn modelId="{F73771CE-E30C-4A71-A6A4-3D5EF238DD23}" type="presOf" srcId="{C367CCDB-7438-4C45-B5B3-42B7D47F8203}" destId="{40FF3B58-8310-44F1-8F0A-21E45D568CC0}" srcOrd="0" destOrd="0" presId="urn:microsoft.com/office/officeart/2005/8/layout/chart3"/>
    <dgm:cxn modelId="{4D1B64B5-5F75-4745-99B6-2C675C9D095D}" type="presOf" srcId="{8BBEE562-96AF-45AB-B20A-9E42A9B8742A}" destId="{B4F4774C-4299-42FE-A563-93ABA6B77493}" srcOrd="0" destOrd="0" presId="urn:microsoft.com/office/officeart/2005/8/layout/chart3"/>
    <dgm:cxn modelId="{D2BB1B24-3996-4013-BDEE-FFA4856AB274}" type="presOf" srcId="{EFFFB465-7550-44D6-9830-083C643E0A05}" destId="{BD27B652-9A32-40A5-B3E8-29656AC8F4F0}" srcOrd="1" destOrd="0" presId="urn:microsoft.com/office/officeart/2005/8/layout/chart3"/>
    <dgm:cxn modelId="{FF649426-69EE-4D48-A44F-9F6BF15BD7C9}" type="presOf" srcId="{32C61440-16E7-4B09-B1F5-FE21C29846CB}" destId="{D633D122-82EA-4C06-8320-D3DE42B0A5E0}" srcOrd="1" destOrd="0" presId="urn:microsoft.com/office/officeart/2005/8/layout/chart3"/>
    <dgm:cxn modelId="{90556588-8296-493B-8D1A-0C89BF811147}" srcId="{C367CCDB-7438-4C45-B5B3-42B7D47F8203}" destId="{8BBEE562-96AF-45AB-B20A-9E42A9B8742A}" srcOrd="2" destOrd="0" parTransId="{6C7B597B-A0EA-4ED6-BBD1-33F2B69D5272}" sibTransId="{B86D82E8-9492-44E4-B606-92D18BEF1465}"/>
    <dgm:cxn modelId="{568D139A-5CA8-42F8-8065-BF354E20F682}" srcId="{C367CCDB-7438-4C45-B5B3-42B7D47F8203}" destId="{EFFFB465-7550-44D6-9830-083C643E0A05}" srcOrd="1" destOrd="0" parTransId="{B33FF71D-89CB-4D1F-8A90-7AAF8A95E1A8}" sibTransId="{C99E2A31-688B-43B6-A4B8-A24A014EDB81}"/>
    <dgm:cxn modelId="{A28BE305-1D19-476E-BDC9-306611C39F8F}" type="presParOf" srcId="{40FF3B58-8310-44F1-8F0A-21E45D568CC0}" destId="{B4F4774C-4299-42FE-A563-93ABA6B77493}" srcOrd="0" destOrd="0" presId="urn:microsoft.com/office/officeart/2005/8/layout/chart3"/>
    <dgm:cxn modelId="{9AFF9AD7-BFAC-48BF-8E57-CAC86048B841}" type="presParOf" srcId="{40FF3B58-8310-44F1-8F0A-21E45D568CC0}" destId="{AD3654AE-F961-46E4-A94E-0523551904B8}" srcOrd="1" destOrd="0" presId="urn:microsoft.com/office/officeart/2005/8/layout/chart3"/>
    <dgm:cxn modelId="{2A513B32-68DD-4279-B6E2-77D834360E6F}" type="presParOf" srcId="{40FF3B58-8310-44F1-8F0A-21E45D568CC0}" destId="{1F2CFB53-6C6C-41FD-840D-3FC53DC82778}" srcOrd="2" destOrd="0" presId="urn:microsoft.com/office/officeart/2005/8/layout/chart3"/>
    <dgm:cxn modelId="{EB2E06B4-FDE4-46D0-BD74-095EF63FB165}" type="presParOf" srcId="{40FF3B58-8310-44F1-8F0A-21E45D568CC0}" destId="{BD27B652-9A32-40A5-B3E8-29656AC8F4F0}" srcOrd="3" destOrd="0" presId="urn:microsoft.com/office/officeart/2005/8/layout/chart3"/>
    <dgm:cxn modelId="{F0190769-E74A-4F3E-B3F8-3878620024B8}" type="presParOf" srcId="{40FF3B58-8310-44F1-8F0A-21E45D568CC0}" destId="{0B15B90D-A0BB-429F-9477-0194A3ECD01A}" srcOrd="4" destOrd="0" presId="urn:microsoft.com/office/officeart/2005/8/layout/chart3"/>
    <dgm:cxn modelId="{B60F969D-F31F-4A6D-B5CE-0F071638BBCD}" type="presParOf" srcId="{40FF3B58-8310-44F1-8F0A-21E45D568CC0}" destId="{D633D122-82EA-4C06-8320-D3DE42B0A5E0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B451C2-015B-4864-8A29-DB8F4CF45C7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37B83713-58FB-47AC-944B-CF9F7D40C6C8}">
      <dgm:prSet phldrT="[Text]"/>
      <dgm:spPr/>
      <dgm:t>
        <a:bodyPr/>
        <a:lstStyle/>
        <a:p>
          <a:pPr rtl="1"/>
          <a:r>
            <a:rPr lang="ar-SA" b="1" cap="all" spc="0" dirty="0" smtClean="0">
              <a:ln w="9000" cmpd="sng">
                <a:solidFill>
                  <a:srgbClr val="C00000"/>
                </a:solidFill>
                <a:prstDash val="solid"/>
              </a:ln>
              <a:solidFill>
                <a:srgbClr val="800000"/>
              </a:solidFill>
              <a:effectLst>
                <a:reflection blurRad="12700" stA="28000" endPos="45000" dist="1000" dir="5400000" sy="-100000" algn="bl" rotWithShape="0"/>
              </a:effectLst>
              <a:ea typeface="Times New Roman" pitchFamily="18" charset="0"/>
              <a:cs typeface="B Zar" pitchFamily="2" charset="-78"/>
            </a:rPr>
            <a:t> الگو و مدل کلی حاکم بر وقایع اخیر</a:t>
          </a:r>
          <a:endParaRPr lang="fa-IR" b="1" cap="all" spc="0" dirty="0">
            <a:ln w="9000" cmpd="sng">
              <a:solidFill>
                <a:srgbClr val="C00000"/>
              </a:solidFill>
              <a:prstDash val="solid"/>
            </a:ln>
            <a:solidFill>
              <a:srgbClr val="800000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603C9895-5DE2-452C-9927-A4441A21800F}" type="parTrans" cxnId="{A76F4C69-7AC7-4789-A0D1-1FF929F51115}">
      <dgm:prSet/>
      <dgm:spPr/>
      <dgm:t>
        <a:bodyPr/>
        <a:lstStyle/>
        <a:p>
          <a:pPr rtl="1"/>
          <a:endParaRPr lang="fa-IR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449FD195-3565-4964-8440-641C4015A8D2}" type="sibTrans" cxnId="{A76F4C69-7AC7-4789-A0D1-1FF929F51115}">
      <dgm:prSet/>
      <dgm:spPr/>
      <dgm:t>
        <a:bodyPr/>
        <a:lstStyle/>
        <a:p>
          <a:pPr rtl="1"/>
          <a:endParaRPr lang="fa-IR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9170FE38-71D7-4650-8F30-601062BEC98F}">
      <dgm:prSet phldrT="[Text]"/>
      <dgm:spPr/>
      <dgm:t>
        <a:bodyPr/>
        <a:lstStyle/>
        <a:p>
          <a:pPr rtl="1"/>
          <a:r>
            <a:rPr kumimoji="0" lang="ar-SA" b="1" i="0" u="none" strike="noStrike" cap="all" spc="0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Times New Roman" pitchFamily="18" charset="0"/>
              <a:cs typeface="B Zar" pitchFamily="2" charset="-78"/>
            </a:rPr>
            <a:t>خشن</a:t>
          </a:r>
          <a:endParaRPr lang="fa-IR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125764E3-27EF-48D3-8E72-1F2289DE0F31}" type="parTrans" cxnId="{4967FF8B-336A-4B52-8FFA-B099135CCDA2}">
      <dgm:prSet/>
      <dgm:spPr/>
      <dgm:t>
        <a:bodyPr/>
        <a:lstStyle/>
        <a:p>
          <a:pPr rtl="1"/>
          <a:endParaRPr lang="fa-IR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323AF28E-43EC-4479-9DBB-F4A01B3617C8}" type="sibTrans" cxnId="{4967FF8B-336A-4B52-8FFA-B099135CCDA2}">
      <dgm:prSet/>
      <dgm:spPr/>
      <dgm:t>
        <a:bodyPr/>
        <a:lstStyle/>
        <a:p>
          <a:pPr rtl="1"/>
          <a:endParaRPr lang="fa-IR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805B10A8-41FB-4901-8604-262D426F472B}">
      <dgm:prSet phldrT="[Text]"/>
      <dgm:spPr/>
      <dgm:t>
        <a:bodyPr/>
        <a:lstStyle/>
        <a:p>
          <a:pPr rtl="1"/>
          <a:r>
            <a:rPr kumimoji="0" lang="ar-SA" b="1" i="0" u="none" strike="noStrike" cap="all" spc="0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Times New Roman" pitchFamily="18" charset="0"/>
              <a:cs typeface="B Zar" pitchFamily="2" charset="-78"/>
            </a:rPr>
            <a:t>بدون شعار</a:t>
          </a:r>
          <a:endParaRPr lang="fa-IR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93274C97-8D5C-4C89-8C1D-858D48C02606}" type="parTrans" cxnId="{85D60660-EAB8-436F-9B45-333A68C60327}">
      <dgm:prSet/>
      <dgm:spPr/>
      <dgm:t>
        <a:bodyPr/>
        <a:lstStyle/>
        <a:p>
          <a:pPr rtl="1"/>
          <a:endParaRPr lang="fa-IR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E0B632BF-3330-42D0-83FF-3AD005AE6F47}" type="sibTrans" cxnId="{85D60660-EAB8-436F-9B45-333A68C60327}">
      <dgm:prSet/>
      <dgm:spPr/>
      <dgm:t>
        <a:bodyPr/>
        <a:lstStyle/>
        <a:p>
          <a:pPr rtl="1"/>
          <a:endParaRPr lang="fa-IR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62DBC1FC-CEBE-42FE-A012-4F8A44BBCCCD}">
      <dgm:prSet phldrT="[Text]"/>
      <dgm:spPr/>
      <dgm:t>
        <a:bodyPr/>
        <a:lstStyle/>
        <a:p>
          <a:pPr rtl="1"/>
          <a:r>
            <a:rPr kumimoji="0" lang="ar-SA" b="1" i="0" u="none" strike="noStrike" cap="all" spc="0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Times New Roman" pitchFamily="18" charset="0"/>
              <a:cs typeface="B Zar" pitchFamily="2" charset="-78"/>
            </a:rPr>
            <a:t>بدون مطالبه</a:t>
          </a:r>
          <a:endParaRPr lang="fa-IR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46C00B6E-37DF-4087-BA23-4A3CE06CB6B8}" type="parTrans" cxnId="{8D17A7FB-2585-487F-832F-D53D80537B9C}">
      <dgm:prSet/>
      <dgm:spPr/>
      <dgm:t>
        <a:bodyPr/>
        <a:lstStyle/>
        <a:p>
          <a:pPr rtl="1"/>
          <a:endParaRPr lang="fa-IR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FD86D5A9-6EC4-4B7B-AE82-97F9AD52B9F0}" type="sibTrans" cxnId="{8D17A7FB-2585-487F-832F-D53D80537B9C}">
      <dgm:prSet/>
      <dgm:spPr/>
      <dgm:t>
        <a:bodyPr/>
        <a:lstStyle/>
        <a:p>
          <a:pPr rtl="1"/>
          <a:endParaRPr lang="fa-IR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1A025611-98DF-442A-96D6-E0607FE2F5C4}">
      <dgm:prSet phldrT="[Text]"/>
      <dgm:spPr/>
      <dgm:t>
        <a:bodyPr/>
        <a:lstStyle/>
        <a:p>
          <a:pPr rtl="1"/>
          <a:r>
            <a:rPr kumimoji="0" lang="ar-SA" b="1" i="0" u="none" strike="noStrike" cap="all" spc="0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Times New Roman" pitchFamily="18" charset="0"/>
              <a:cs typeface="B Zar" pitchFamily="2" charset="-78"/>
            </a:rPr>
            <a:t>همراه داشتن ابزار تخریب</a:t>
          </a:r>
          <a:endParaRPr lang="fa-IR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0D603ACF-66B6-4065-80C2-7DC5B69C01B8}" type="parTrans" cxnId="{EC0A837B-3FF2-4A74-9155-16B460E05D95}">
      <dgm:prSet/>
      <dgm:spPr/>
      <dgm:t>
        <a:bodyPr/>
        <a:lstStyle/>
        <a:p>
          <a:pPr rtl="1"/>
          <a:endParaRPr lang="fa-IR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D2E63CDA-FD38-4FDD-9B69-A78BD34BB673}" type="sibTrans" cxnId="{EC0A837B-3FF2-4A74-9155-16B460E05D95}">
      <dgm:prSet/>
      <dgm:spPr/>
      <dgm:t>
        <a:bodyPr/>
        <a:lstStyle/>
        <a:p>
          <a:pPr rtl="1"/>
          <a:endParaRPr lang="fa-IR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056B8006-FE99-4CC7-A454-6459F587B19E}">
      <dgm:prSet phldrT="[Text]"/>
      <dgm:spPr/>
      <dgm:t>
        <a:bodyPr/>
        <a:lstStyle/>
        <a:p>
          <a:pPr rtl="1"/>
          <a:r>
            <a:rPr kumimoji="0" lang="ar-SA" b="1" i="0" u="none" strike="noStrike" cap="all" spc="0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Times New Roman" pitchFamily="18" charset="0"/>
              <a:cs typeface="B Zar" pitchFamily="2" charset="-78"/>
            </a:rPr>
            <a:t>گروه‌های کوچک تخریب گر</a:t>
          </a:r>
          <a:endParaRPr lang="fa-IR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BCB4ED1-08D3-46B6-9B1A-4BAB7F190EA1}" type="parTrans" cxnId="{18D8F592-E70E-4BC6-A908-BC4FD848E659}">
      <dgm:prSet/>
      <dgm:spPr/>
      <dgm:t>
        <a:bodyPr/>
        <a:lstStyle/>
        <a:p>
          <a:pPr rtl="1"/>
          <a:endParaRPr lang="fa-IR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11F093D-ED9B-4B22-9ED9-1CCF77488947}" type="sibTrans" cxnId="{18D8F592-E70E-4BC6-A908-BC4FD848E659}">
      <dgm:prSet/>
      <dgm:spPr/>
      <dgm:t>
        <a:bodyPr/>
        <a:lstStyle/>
        <a:p>
          <a:pPr rtl="1"/>
          <a:endParaRPr lang="fa-IR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91C45584-C7CA-4020-A2F6-B685843C1220}" type="pres">
      <dgm:prSet presAssocID="{B7B451C2-015B-4864-8A29-DB8F4CF45C7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B93FE31F-DAF5-4EBB-8E34-D3C0C5F0E0DA}" type="pres">
      <dgm:prSet presAssocID="{37B83713-58FB-47AC-944B-CF9F7D40C6C8}" presName="centerShape" presStyleLbl="node0" presStyleIdx="0" presStyleCnt="1"/>
      <dgm:spPr/>
      <dgm:t>
        <a:bodyPr/>
        <a:lstStyle/>
        <a:p>
          <a:pPr rtl="1"/>
          <a:endParaRPr lang="fa-IR"/>
        </a:p>
      </dgm:t>
    </dgm:pt>
    <dgm:pt modelId="{2A30F540-A6F4-46E3-9B0E-E4B3372912D9}" type="pres">
      <dgm:prSet presAssocID="{125764E3-27EF-48D3-8E72-1F2289DE0F31}" presName="Name9" presStyleLbl="parChTrans1D2" presStyleIdx="0" presStyleCnt="5"/>
      <dgm:spPr/>
      <dgm:t>
        <a:bodyPr/>
        <a:lstStyle/>
        <a:p>
          <a:pPr rtl="1"/>
          <a:endParaRPr lang="fa-IR"/>
        </a:p>
      </dgm:t>
    </dgm:pt>
    <dgm:pt modelId="{AC4C4CA0-BF91-426E-B860-CA562B1B91FE}" type="pres">
      <dgm:prSet presAssocID="{125764E3-27EF-48D3-8E72-1F2289DE0F31}" presName="connTx" presStyleLbl="parChTrans1D2" presStyleIdx="0" presStyleCnt="5"/>
      <dgm:spPr/>
      <dgm:t>
        <a:bodyPr/>
        <a:lstStyle/>
        <a:p>
          <a:pPr rtl="1"/>
          <a:endParaRPr lang="fa-IR"/>
        </a:p>
      </dgm:t>
    </dgm:pt>
    <dgm:pt modelId="{DFAEC96B-7B71-48F7-BF61-C13394CF11A4}" type="pres">
      <dgm:prSet presAssocID="{9170FE38-71D7-4650-8F30-601062BEC98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D0D5DB4-0728-49A0-84F5-605BCA38227D}" type="pres">
      <dgm:prSet presAssocID="{93274C97-8D5C-4C89-8C1D-858D48C02606}" presName="Name9" presStyleLbl="parChTrans1D2" presStyleIdx="1" presStyleCnt="5"/>
      <dgm:spPr/>
      <dgm:t>
        <a:bodyPr/>
        <a:lstStyle/>
        <a:p>
          <a:pPr rtl="1"/>
          <a:endParaRPr lang="fa-IR"/>
        </a:p>
      </dgm:t>
    </dgm:pt>
    <dgm:pt modelId="{A17D0D3F-C4E5-43C1-9CF2-978CB95F7BF6}" type="pres">
      <dgm:prSet presAssocID="{93274C97-8D5C-4C89-8C1D-858D48C02606}" presName="connTx" presStyleLbl="parChTrans1D2" presStyleIdx="1" presStyleCnt="5"/>
      <dgm:spPr/>
      <dgm:t>
        <a:bodyPr/>
        <a:lstStyle/>
        <a:p>
          <a:pPr rtl="1"/>
          <a:endParaRPr lang="fa-IR"/>
        </a:p>
      </dgm:t>
    </dgm:pt>
    <dgm:pt modelId="{4307C777-6439-4775-BB34-FBE8EF67AE30}" type="pres">
      <dgm:prSet presAssocID="{805B10A8-41FB-4901-8604-262D426F472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E2A0968-5701-409E-AC95-EF969C911B90}" type="pres">
      <dgm:prSet presAssocID="{46C00B6E-37DF-4087-BA23-4A3CE06CB6B8}" presName="Name9" presStyleLbl="parChTrans1D2" presStyleIdx="2" presStyleCnt="5"/>
      <dgm:spPr/>
      <dgm:t>
        <a:bodyPr/>
        <a:lstStyle/>
        <a:p>
          <a:pPr rtl="1"/>
          <a:endParaRPr lang="fa-IR"/>
        </a:p>
      </dgm:t>
    </dgm:pt>
    <dgm:pt modelId="{9850BE0E-3245-4782-BF2A-98F134993DB2}" type="pres">
      <dgm:prSet presAssocID="{46C00B6E-37DF-4087-BA23-4A3CE06CB6B8}" presName="connTx" presStyleLbl="parChTrans1D2" presStyleIdx="2" presStyleCnt="5"/>
      <dgm:spPr/>
      <dgm:t>
        <a:bodyPr/>
        <a:lstStyle/>
        <a:p>
          <a:pPr rtl="1"/>
          <a:endParaRPr lang="fa-IR"/>
        </a:p>
      </dgm:t>
    </dgm:pt>
    <dgm:pt modelId="{8DFB0620-A047-499D-A61E-CAEA3977903E}" type="pres">
      <dgm:prSet presAssocID="{62DBC1FC-CEBE-42FE-A012-4F8A44BBCCC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12F87B8-3121-4086-8AC8-C0840D5759C7}" type="pres">
      <dgm:prSet presAssocID="{0D603ACF-66B6-4065-80C2-7DC5B69C01B8}" presName="Name9" presStyleLbl="parChTrans1D2" presStyleIdx="3" presStyleCnt="5"/>
      <dgm:spPr/>
      <dgm:t>
        <a:bodyPr/>
        <a:lstStyle/>
        <a:p>
          <a:pPr rtl="1"/>
          <a:endParaRPr lang="fa-IR"/>
        </a:p>
      </dgm:t>
    </dgm:pt>
    <dgm:pt modelId="{C8E239CF-8D81-4D96-94F8-CC00C2F0A568}" type="pres">
      <dgm:prSet presAssocID="{0D603ACF-66B6-4065-80C2-7DC5B69C01B8}" presName="connTx" presStyleLbl="parChTrans1D2" presStyleIdx="3" presStyleCnt="5"/>
      <dgm:spPr/>
      <dgm:t>
        <a:bodyPr/>
        <a:lstStyle/>
        <a:p>
          <a:pPr rtl="1"/>
          <a:endParaRPr lang="fa-IR"/>
        </a:p>
      </dgm:t>
    </dgm:pt>
    <dgm:pt modelId="{41896682-1E12-4891-9B01-1016B63B6725}" type="pres">
      <dgm:prSet presAssocID="{1A025611-98DF-442A-96D6-E0607FE2F5C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FAC6725-E71A-4DAC-9C8A-768E10963D8B}" type="pres">
      <dgm:prSet presAssocID="{2BCB4ED1-08D3-46B6-9B1A-4BAB7F190EA1}" presName="Name9" presStyleLbl="parChTrans1D2" presStyleIdx="4" presStyleCnt="5"/>
      <dgm:spPr/>
      <dgm:t>
        <a:bodyPr/>
        <a:lstStyle/>
        <a:p>
          <a:pPr rtl="1"/>
          <a:endParaRPr lang="fa-IR"/>
        </a:p>
      </dgm:t>
    </dgm:pt>
    <dgm:pt modelId="{D7950477-B904-4D7F-BD29-219EBB6D8386}" type="pres">
      <dgm:prSet presAssocID="{2BCB4ED1-08D3-46B6-9B1A-4BAB7F190EA1}" presName="connTx" presStyleLbl="parChTrans1D2" presStyleIdx="4" presStyleCnt="5"/>
      <dgm:spPr/>
      <dgm:t>
        <a:bodyPr/>
        <a:lstStyle/>
        <a:p>
          <a:pPr rtl="1"/>
          <a:endParaRPr lang="fa-IR"/>
        </a:p>
      </dgm:t>
    </dgm:pt>
    <dgm:pt modelId="{84EDDCC5-C748-47F3-A339-0575572CA9B9}" type="pres">
      <dgm:prSet presAssocID="{056B8006-FE99-4CC7-A454-6459F587B19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BFF17B03-9338-4F03-B5EB-5972E20A6F73}" type="presOf" srcId="{805B10A8-41FB-4901-8604-262D426F472B}" destId="{4307C777-6439-4775-BB34-FBE8EF67AE30}" srcOrd="0" destOrd="0" presId="urn:microsoft.com/office/officeart/2005/8/layout/radial1"/>
    <dgm:cxn modelId="{74C78E5A-F7D0-44F8-8F8E-7DE6DCA2A4E1}" type="presOf" srcId="{056B8006-FE99-4CC7-A454-6459F587B19E}" destId="{84EDDCC5-C748-47F3-A339-0575572CA9B9}" srcOrd="0" destOrd="0" presId="urn:microsoft.com/office/officeart/2005/8/layout/radial1"/>
    <dgm:cxn modelId="{13676A1E-07BF-4ED5-B8CF-0CC25091AEF3}" type="presOf" srcId="{2BCB4ED1-08D3-46B6-9B1A-4BAB7F190EA1}" destId="{D7950477-B904-4D7F-BD29-219EBB6D8386}" srcOrd="1" destOrd="0" presId="urn:microsoft.com/office/officeart/2005/8/layout/radial1"/>
    <dgm:cxn modelId="{AAD79ADF-7B39-478A-9F30-7D3756544F6D}" type="presOf" srcId="{2BCB4ED1-08D3-46B6-9B1A-4BAB7F190EA1}" destId="{4FAC6725-E71A-4DAC-9C8A-768E10963D8B}" srcOrd="0" destOrd="0" presId="urn:microsoft.com/office/officeart/2005/8/layout/radial1"/>
    <dgm:cxn modelId="{A76F4C69-7AC7-4789-A0D1-1FF929F51115}" srcId="{B7B451C2-015B-4864-8A29-DB8F4CF45C7E}" destId="{37B83713-58FB-47AC-944B-CF9F7D40C6C8}" srcOrd="0" destOrd="0" parTransId="{603C9895-5DE2-452C-9927-A4441A21800F}" sibTransId="{449FD195-3565-4964-8440-641C4015A8D2}"/>
    <dgm:cxn modelId="{21F03621-383E-4819-83F9-C5812CD036C0}" type="presOf" srcId="{9170FE38-71D7-4650-8F30-601062BEC98F}" destId="{DFAEC96B-7B71-48F7-BF61-C13394CF11A4}" srcOrd="0" destOrd="0" presId="urn:microsoft.com/office/officeart/2005/8/layout/radial1"/>
    <dgm:cxn modelId="{5B7CC8D3-E1E8-4B17-B054-525AD7B497B9}" type="presOf" srcId="{0D603ACF-66B6-4065-80C2-7DC5B69C01B8}" destId="{C8E239CF-8D81-4D96-94F8-CC00C2F0A568}" srcOrd="1" destOrd="0" presId="urn:microsoft.com/office/officeart/2005/8/layout/radial1"/>
    <dgm:cxn modelId="{17E0ECEE-9DD2-48AD-889A-FF332EC0AD9C}" type="presOf" srcId="{93274C97-8D5C-4C89-8C1D-858D48C02606}" destId="{A17D0D3F-C4E5-43C1-9CF2-978CB95F7BF6}" srcOrd="1" destOrd="0" presId="urn:microsoft.com/office/officeart/2005/8/layout/radial1"/>
    <dgm:cxn modelId="{9D0A84D7-83E8-4CF9-9DBC-D3D02BD4B362}" type="presOf" srcId="{93274C97-8D5C-4C89-8C1D-858D48C02606}" destId="{9D0D5DB4-0728-49A0-84F5-605BCA38227D}" srcOrd="0" destOrd="0" presId="urn:microsoft.com/office/officeart/2005/8/layout/radial1"/>
    <dgm:cxn modelId="{80D80230-1BF5-4D0D-B483-85BD9E75F6A9}" type="presOf" srcId="{46C00B6E-37DF-4087-BA23-4A3CE06CB6B8}" destId="{9850BE0E-3245-4782-BF2A-98F134993DB2}" srcOrd="1" destOrd="0" presId="urn:microsoft.com/office/officeart/2005/8/layout/radial1"/>
    <dgm:cxn modelId="{8D17A7FB-2585-487F-832F-D53D80537B9C}" srcId="{37B83713-58FB-47AC-944B-CF9F7D40C6C8}" destId="{62DBC1FC-CEBE-42FE-A012-4F8A44BBCCCD}" srcOrd="2" destOrd="0" parTransId="{46C00B6E-37DF-4087-BA23-4A3CE06CB6B8}" sibTransId="{FD86D5A9-6EC4-4B7B-AE82-97F9AD52B9F0}"/>
    <dgm:cxn modelId="{F62E3911-0B30-4F16-BCFE-D2EE9E06ECC9}" type="presOf" srcId="{37B83713-58FB-47AC-944B-CF9F7D40C6C8}" destId="{B93FE31F-DAF5-4EBB-8E34-D3C0C5F0E0DA}" srcOrd="0" destOrd="0" presId="urn:microsoft.com/office/officeart/2005/8/layout/radial1"/>
    <dgm:cxn modelId="{3F9E8184-E499-4110-9993-15CECF47D759}" type="presOf" srcId="{62DBC1FC-CEBE-42FE-A012-4F8A44BBCCCD}" destId="{8DFB0620-A047-499D-A61E-CAEA3977903E}" srcOrd="0" destOrd="0" presId="urn:microsoft.com/office/officeart/2005/8/layout/radial1"/>
    <dgm:cxn modelId="{18D8F592-E70E-4BC6-A908-BC4FD848E659}" srcId="{37B83713-58FB-47AC-944B-CF9F7D40C6C8}" destId="{056B8006-FE99-4CC7-A454-6459F587B19E}" srcOrd="4" destOrd="0" parTransId="{2BCB4ED1-08D3-46B6-9B1A-4BAB7F190EA1}" sibTransId="{A11F093D-ED9B-4B22-9ED9-1CCF77488947}"/>
    <dgm:cxn modelId="{66C8D34F-086B-4FDE-81EB-CA63EDAE7B16}" type="presOf" srcId="{125764E3-27EF-48D3-8E72-1F2289DE0F31}" destId="{AC4C4CA0-BF91-426E-B860-CA562B1B91FE}" srcOrd="1" destOrd="0" presId="urn:microsoft.com/office/officeart/2005/8/layout/radial1"/>
    <dgm:cxn modelId="{ECCA2FA7-919E-43FB-AE7B-75C68C78FFE5}" type="presOf" srcId="{B7B451C2-015B-4864-8A29-DB8F4CF45C7E}" destId="{91C45584-C7CA-4020-A2F6-B685843C1220}" srcOrd="0" destOrd="0" presId="urn:microsoft.com/office/officeart/2005/8/layout/radial1"/>
    <dgm:cxn modelId="{D1C65528-184E-48BE-B636-A62E2B0502BD}" type="presOf" srcId="{46C00B6E-37DF-4087-BA23-4A3CE06CB6B8}" destId="{BE2A0968-5701-409E-AC95-EF969C911B90}" srcOrd="0" destOrd="0" presId="urn:microsoft.com/office/officeart/2005/8/layout/radial1"/>
    <dgm:cxn modelId="{FD461B5D-891E-4A1B-838A-18E20851C124}" type="presOf" srcId="{0D603ACF-66B6-4065-80C2-7DC5B69C01B8}" destId="{212F87B8-3121-4086-8AC8-C0840D5759C7}" srcOrd="0" destOrd="0" presId="urn:microsoft.com/office/officeart/2005/8/layout/radial1"/>
    <dgm:cxn modelId="{54372C85-3626-45A5-A130-7D27A8906AA6}" type="presOf" srcId="{125764E3-27EF-48D3-8E72-1F2289DE0F31}" destId="{2A30F540-A6F4-46E3-9B0E-E4B3372912D9}" srcOrd="0" destOrd="0" presId="urn:microsoft.com/office/officeart/2005/8/layout/radial1"/>
    <dgm:cxn modelId="{4967FF8B-336A-4B52-8FFA-B099135CCDA2}" srcId="{37B83713-58FB-47AC-944B-CF9F7D40C6C8}" destId="{9170FE38-71D7-4650-8F30-601062BEC98F}" srcOrd="0" destOrd="0" parTransId="{125764E3-27EF-48D3-8E72-1F2289DE0F31}" sibTransId="{323AF28E-43EC-4479-9DBB-F4A01B3617C8}"/>
    <dgm:cxn modelId="{EC0A837B-3FF2-4A74-9155-16B460E05D95}" srcId="{37B83713-58FB-47AC-944B-CF9F7D40C6C8}" destId="{1A025611-98DF-442A-96D6-E0607FE2F5C4}" srcOrd="3" destOrd="0" parTransId="{0D603ACF-66B6-4065-80C2-7DC5B69C01B8}" sibTransId="{D2E63CDA-FD38-4FDD-9B69-A78BD34BB673}"/>
    <dgm:cxn modelId="{F684A222-5A48-40DA-AA69-B91851643154}" type="presOf" srcId="{1A025611-98DF-442A-96D6-E0607FE2F5C4}" destId="{41896682-1E12-4891-9B01-1016B63B6725}" srcOrd="0" destOrd="0" presId="urn:microsoft.com/office/officeart/2005/8/layout/radial1"/>
    <dgm:cxn modelId="{85D60660-EAB8-436F-9B45-333A68C60327}" srcId="{37B83713-58FB-47AC-944B-CF9F7D40C6C8}" destId="{805B10A8-41FB-4901-8604-262D426F472B}" srcOrd="1" destOrd="0" parTransId="{93274C97-8D5C-4C89-8C1D-858D48C02606}" sibTransId="{E0B632BF-3330-42D0-83FF-3AD005AE6F47}"/>
    <dgm:cxn modelId="{A124C330-D888-41B8-8B74-6E02214B61C6}" type="presParOf" srcId="{91C45584-C7CA-4020-A2F6-B685843C1220}" destId="{B93FE31F-DAF5-4EBB-8E34-D3C0C5F0E0DA}" srcOrd="0" destOrd="0" presId="urn:microsoft.com/office/officeart/2005/8/layout/radial1"/>
    <dgm:cxn modelId="{5101EC9D-5205-4398-B6C3-076EB0B9F5E6}" type="presParOf" srcId="{91C45584-C7CA-4020-A2F6-B685843C1220}" destId="{2A30F540-A6F4-46E3-9B0E-E4B3372912D9}" srcOrd="1" destOrd="0" presId="urn:microsoft.com/office/officeart/2005/8/layout/radial1"/>
    <dgm:cxn modelId="{595036F3-D2F4-4C97-BE89-0210B9567420}" type="presParOf" srcId="{2A30F540-A6F4-46E3-9B0E-E4B3372912D9}" destId="{AC4C4CA0-BF91-426E-B860-CA562B1B91FE}" srcOrd="0" destOrd="0" presId="urn:microsoft.com/office/officeart/2005/8/layout/radial1"/>
    <dgm:cxn modelId="{C9C04A0D-4C27-4FB9-BFC3-3713E7060174}" type="presParOf" srcId="{91C45584-C7CA-4020-A2F6-B685843C1220}" destId="{DFAEC96B-7B71-48F7-BF61-C13394CF11A4}" srcOrd="2" destOrd="0" presId="urn:microsoft.com/office/officeart/2005/8/layout/radial1"/>
    <dgm:cxn modelId="{1CC812E2-7B2E-46DD-A924-73FCD291D53F}" type="presParOf" srcId="{91C45584-C7CA-4020-A2F6-B685843C1220}" destId="{9D0D5DB4-0728-49A0-84F5-605BCA38227D}" srcOrd="3" destOrd="0" presId="urn:microsoft.com/office/officeart/2005/8/layout/radial1"/>
    <dgm:cxn modelId="{B395D5C7-2D54-49E6-8741-816A25385A94}" type="presParOf" srcId="{9D0D5DB4-0728-49A0-84F5-605BCA38227D}" destId="{A17D0D3F-C4E5-43C1-9CF2-978CB95F7BF6}" srcOrd="0" destOrd="0" presId="urn:microsoft.com/office/officeart/2005/8/layout/radial1"/>
    <dgm:cxn modelId="{10257935-2A33-4868-B6F7-1CDCA33075EA}" type="presParOf" srcId="{91C45584-C7CA-4020-A2F6-B685843C1220}" destId="{4307C777-6439-4775-BB34-FBE8EF67AE30}" srcOrd="4" destOrd="0" presId="urn:microsoft.com/office/officeart/2005/8/layout/radial1"/>
    <dgm:cxn modelId="{DB42F118-C48B-4489-A701-7E7E910EA8D9}" type="presParOf" srcId="{91C45584-C7CA-4020-A2F6-B685843C1220}" destId="{BE2A0968-5701-409E-AC95-EF969C911B90}" srcOrd="5" destOrd="0" presId="urn:microsoft.com/office/officeart/2005/8/layout/radial1"/>
    <dgm:cxn modelId="{E1F3FA46-BEF1-42CC-A1E0-EA31CF1B7DC2}" type="presParOf" srcId="{BE2A0968-5701-409E-AC95-EF969C911B90}" destId="{9850BE0E-3245-4782-BF2A-98F134993DB2}" srcOrd="0" destOrd="0" presId="urn:microsoft.com/office/officeart/2005/8/layout/radial1"/>
    <dgm:cxn modelId="{7B21725B-CDF0-41E6-AFE8-C57453D2D845}" type="presParOf" srcId="{91C45584-C7CA-4020-A2F6-B685843C1220}" destId="{8DFB0620-A047-499D-A61E-CAEA3977903E}" srcOrd="6" destOrd="0" presId="urn:microsoft.com/office/officeart/2005/8/layout/radial1"/>
    <dgm:cxn modelId="{B591C257-4946-4C3F-A5C5-6CF78E1CA948}" type="presParOf" srcId="{91C45584-C7CA-4020-A2F6-B685843C1220}" destId="{212F87B8-3121-4086-8AC8-C0840D5759C7}" srcOrd="7" destOrd="0" presId="urn:microsoft.com/office/officeart/2005/8/layout/radial1"/>
    <dgm:cxn modelId="{67E68BD2-4097-462D-8254-0B2752CD9E09}" type="presParOf" srcId="{212F87B8-3121-4086-8AC8-C0840D5759C7}" destId="{C8E239CF-8D81-4D96-94F8-CC00C2F0A568}" srcOrd="0" destOrd="0" presId="urn:microsoft.com/office/officeart/2005/8/layout/radial1"/>
    <dgm:cxn modelId="{0E8A8576-1A56-4937-8BAF-5844798CB4FA}" type="presParOf" srcId="{91C45584-C7CA-4020-A2F6-B685843C1220}" destId="{41896682-1E12-4891-9B01-1016B63B6725}" srcOrd="8" destOrd="0" presId="urn:microsoft.com/office/officeart/2005/8/layout/radial1"/>
    <dgm:cxn modelId="{629A7C02-B861-4132-9325-57DDA239B452}" type="presParOf" srcId="{91C45584-C7CA-4020-A2F6-B685843C1220}" destId="{4FAC6725-E71A-4DAC-9C8A-768E10963D8B}" srcOrd="9" destOrd="0" presId="urn:microsoft.com/office/officeart/2005/8/layout/radial1"/>
    <dgm:cxn modelId="{1515E134-7764-4F62-B356-E9B349D627CA}" type="presParOf" srcId="{4FAC6725-E71A-4DAC-9C8A-768E10963D8B}" destId="{D7950477-B904-4D7F-BD29-219EBB6D8386}" srcOrd="0" destOrd="0" presId="urn:microsoft.com/office/officeart/2005/8/layout/radial1"/>
    <dgm:cxn modelId="{FBE2038F-FDB6-4A13-A98A-57ADC1BE7ED9}" type="presParOf" srcId="{91C45584-C7CA-4020-A2F6-B685843C1220}" destId="{84EDDCC5-C748-47F3-A339-0575572CA9B9}" srcOrd="10" destOrd="0" presId="urn:microsoft.com/office/officeart/2005/8/layout/radial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0EE83D-C37C-43BD-AC5D-B1B7727B51E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F9E07F7-BBA9-44F6-9300-128174F1ABC7}">
      <dgm:prSet phldrT="[Text]"/>
      <dgm:spPr/>
      <dgm:t>
        <a:bodyPr/>
        <a:lstStyle/>
        <a:p>
          <a:pPr rtl="1"/>
          <a:r>
            <a:rPr lang="fa-IR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rPr>
            <a:t>آلمانی</a:t>
          </a:r>
          <a:endParaRPr lang="fa-IR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Zar" pitchFamily="2" charset="-78"/>
          </a:endParaRPr>
        </a:p>
      </dgm:t>
    </dgm:pt>
    <dgm:pt modelId="{C43778BF-6BC0-447E-8972-E1BC2FF3F607}" type="parTrans" cxnId="{DA251724-476D-4401-AEDA-B2CA199FE9F2}">
      <dgm:prSet/>
      <dgm:spPr/>
      <dgm:t>
        <a:bodyPr/>
        <a:lstStyle/>
        <a:p>
          <a:pPr rtl="1"/>
          <a:endParaRPr lang="fa-IR"/>
        </a:p>
      </dgm:t>
    </dgm:pt>
    <dgm:pt modelId="{7B67C5F8-9F30-48A4-AE65-E12075CF718F}" type="sibTrans" cxnId="{DA251724-476D-4401-AEDA-B2CA199FE9F2}">
      <dgm:prSet/>
      <dgm:spPr/>
      <dgm:t>
        <a:bodyPr/>
        <a:lstStyle/>
        <a:p>
          <a:pPr rtl="1"/>
          <a:endParaRPr lang="fa-IR"/>
        </a:p>
      </dgm:t>
    </dgm:pt>
    <dgm:pt modelId="{4F442D6A-3146-4A61-8F4F-517D82C75954}">
      <dgm:prSet phldrT="[Text]"/>
      <dgm:spPr/>
      <dgm:t>
        <a:bodyPr/>
        <a:lstStyle/>
        <a:p>
          <a:pPr rtl="1"/>
          <a:r>
            <a:rPr lang="fa-IR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rPr>
            <a:t>ترکیه ای</a:t>
          </a:r>
          <a:endParaRPr lang="fa-IR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Zar" pitchFamily="2" charset="-78"/>
          </a:endParaRPr>
        </a:p>
      </dgm:t>
    </dgm:pt>
    <dgm:pt modelId="{82DAF0E0-3A4E-44EC-8C30-B191DA7E61A3}" type="parTrans" cxnId="{B2435146-A41D-4EE5-8D85-8006D9AF1967}">
      <dgm:prSet/>
      <dgm:spPr/>
      <dgm:t>
        <a:bodyPr/>
        <a:lstStyle/>
        <a:p>
          <a:pPr rtl="1"/>
          <a:endParaRPr lang="fa-IR"/>
        </a:p>
      </dgm:t>
    </dgm:pt>
    <dgm:pt modelId="{3BE53BD5-2427-45AE-BA61-C90B337C19E0}" type="sibTrans" cxnId="{B2435146-A41D-4EE5-8D85-8006D9AF1967}">
      <dgm:prSet/>
      <dgm:spPr/>
      <dgm:t>
        <a:bodyPr/>
        <a:lstStyle/>
        <a:p>
          <a:pPr rtl="1"/>
          <a:endParaRPr lang="fa-IR"/>
        </a:p>
      </dgm:t>
    </dgm:pt>
    <dgm:pt modelId="{44C4941A-90D5-475F-8FC4-AD24E4A61B05}">
      <dgm:prSet phldrT="[Text]"/>
      <dgm:spPr/>
      <dgm:t>
        <a:bodyPr/>
        <a:lstStyle/>
        <a:p>
          <a:pPr rtl="1"/>
          <a:r>
            <a:rPr lang="fa-IR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rPr>
            <a:t>افغانستانی</a:t>
          </a:r>
          <a:endParaRPr lang="fa-IR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Zar" pitchFamily="2" charset="-78"/>
          </a:endParaRPr>
        </a:p>
      </dgm:t>
    </dgm:pt>
    <dgm:pt modelId="{FDC76DA9-AC03-44EF-9A84-0200E5371CEF}" type="parTrans" cxnId="{B96273B7-1C73-48E4-9EB4-DEC8FE302642}">
      <dgm:prSet/>
      <dgm:spPr/>
      <dgm:t>
        <a:bodyPr/>
        <a:lstStyle/>
        <a:p>
          <a:pPr rtl="1"/>
          <a:endParaRPr lang="fa-IR"/>
        </a:p>
      </dgm:t>
    </dgm:pt>
    <dgm:pt modelId="{D77443C1-003E-42F7-B864-082089576C83}" type="sibTrans" cxnId="{B96273B7-1C73-48E4-9EB4-DEC8FE302642}">
      <dgm:prSet/>
      <dgm:spPr/>
      <dgm:t>
        <a:bodyPr/>
        <a:lstStyle/>
        <a:p>
          <a:pPr rtl="1"/>
          <a:endParaRPr lang="fa-IR"/>
        </a:p>
      </dgm:t>
    </dgm:pt>
    <dgm:pt modelId="{0DC6D12C-F564-40DD-9ED8-1F6D1C32CFD8}" type="pres">
      <dgm:prSet presAssocID="{8C0EE83D-C37C-43BD-AC5D-B1B7727B51EA}" presName="compositeShape" presStyleCnt="0">
        <dgm:presLayoutVars>
          <dgm:chMax val="7"/>
          <dgm:dir/>
          <dgm:resizeHandles val="exact"/>
        </dgm:presLayoutVars>
      </dgm:prSet>
      <dgm:spPr/>
    </dgm:pt>
    <dgm:pt modelId="{DEA92855-C817-45F3-8FEF-AB0B1FD37CCF}" type="pres">
      <dgm:prSet presAssocID="{7F9E07F7-BBA9-44F6-9300-128174F1ABC7}" presName="circ1" presStyleLbl="vennNode1" presStyleIdx="0" presStyleCnt="3"/>
      <dgm:spPr/>
      <dgm:t>
        <a:bodyPr/>
        <a:lstStyle/>
        <a:p>
          <a:pPr rtl="1"/>
          <a:endParaRPr lang="fa-IR"/>
        </a:p>
      </dgm:t>
    </dgm:pt>
    <dgm:pt modelId="{DCD1B3F1-CE3A-4524-B53D-D5FD2603D2F5}" type="pres">
      <dgm:prSet presAssocID="{7F9E07F7-BBA9-44F6-9300-128174F1ABC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7934A88-C820-411F-B721-C29FBA06DE66}" type="pres">
      <dgm:prSet presAssocID="{4F442D6A-3146-4A61-8F4F-517D82C75954}" presName="circ2" presStyleLbl="vennNode1" presStyleIdx="1" presStyleCnt="3"/>
      <dgm:spPr/>
      <dgm:t>
        <a:bodyPr/>
        <a:lstStyle/>
        <a:p>
          <a:pPr rtl="1"/>
          <a:endParaRPr lang="fa-IR"/>
        </a:p>
      </dgm:t>
    </dgm:pt>
    <dgm:pt modelId="{953EFD65-6305-4989-A921-5CD612364FC6}" type="pres">
      <dgm:prSet presAssocID="{4F442D6A-3146-4A61-8F4F-517D82C7595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4DA93D0-2979-4357-A695-9BB535D7215A}" type="pres">
      <dgm:prSet presAssocID="{44C4941A-90D5-475F-8FC4-AD24E4A61B05}" presName="circ3" presStyleLbl="vennNode1" presStyleIdx="2" presStyleCnt="3"/>
      <dgm:spPr/>
      <dgm:t>
        <a:bodyPr/>
        <a:lstStyle/>
        <a:p>
          <a:pPr rtl="1"/>
          <a:endParaRPr lang="fa-IR"/>
        </a:p>
      </dgm:t>
    </dgm:pt>
    <dgm:pt modelId="{1FF5118F-E8CC-44CE-8ED9-DC3D8AA43AD9}" type="pres">
      <dgm:prSet presAssocID="{44C4941A-90D5-475F-8FC4-AD24E4A61B0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60BB5CE1-7322-4158-8B73-21875909543E}" type="presOf" srcId="{8C0EE83D-C37C-43BD-AC5D-B1B7727B51EA}" destId="{0DC6D12C-F564-40DD-9ED8-1F6D1C32CFD8}" srcOrd="0" destOrd="0" presId="urn:microsoft.com/office/officeart/2005/8/layout/venn1"/>
    <dgm:cxn modelId="{BBE90612-7BFD-49EA-90A5-D6258A7CA7E8}" type="presOf" srcId="{44C4941A-90D5-475F-8FC4-AD24E4A61B05}" destId="{24DA93D0-2979-4357-A695-9BB535D7215A}" srcOrd="0" destOrd="0" presId="urn:microsoft.com/office/officeart/2005/8/layout/venn1"/>
    <dgm:cxn modelId="{9A8C1CF2-6FC7-4BF7-9B67-24632CD85B9B}" type="presOf" srcId="{7F9E07F7-BBA9-44F6-9300-128174F1ABC7}" destId="{DCD1B3F1-CE3A-4524-B53D-D5FD2603D2F5}" srcOrd="1" destOrd="0" presId="urn:microsoft.com/office/officeart/2005/8/layout/venn1"/>
    <dgm:cxn modelId="{DA251724-476D-4401-AEDA-B2CA199FE9F2}" srcId="{8C0EE83D-C37C-43BD-AC5D-B1B7727B51EA}" destId="{7F9E07F7-BBA9-44F6-9300-128174F1ABC7}" srcOrd="0" destOrd="0" parTransId="{C43778BF-6BC0-447E-8972-E1BC2FF3F607}" sibTransId="{7B67C5F8-9F30-48A4-AE65-E12075CF718F}"/>
    <dgm:cxn modelId="{EF924CE7-1DD2-44CE-A4D1-DE0E4346FC9F}" type="presOf" srcId="{4F442D6A-3146-4A61-8F4F-517D82C75954}" destId="{953EFD65-6305-4989-A921-5CD612364FC6}" srcOrd="1" destOrd="0" presId="urn:microsoft.com/office/officeart/2005/8/layout/venn1"/>
    <dgm:cxn modelId="{B96273B7-1C73-48E4-9EB4-DEC8FE302642}" srcId="{8C0EE83D-C37C-43BD-AC5D-B1B7727B51EA}" destId="{44C4941A-90D5-475F-8FC4-AD24E4A61B05}" srcOrd="2" destOrd="0" parTransId="{FDC76DA9-AC03-44EF-9A84-0200E5371CEF}" sibTransId="{D77443C1-003E-42F7-B864-082089576C83}"/>
    <dgm:cxn modelId="{E57FF66C-AC09-48FE-A2B8-59DE4500538C}" type="presOf" srcId="{7F9E07F7-BBA9-44F6-9300-128174F1ABC7}" destId="{DEA92855-C817-45F3-8FEF-AB0B1FD37CCF}" srcOrd="0" destOrd="0" presId="urn:microsoft.com/office/officeart/2005/8/layout/venn1"/>
    <dgm:cxn modelId="{5056D76B-D3DF-4A1D-B456-0D5507332093}" type="presOf" srcId="{44C4941A-90D5-475F-8FC4-AD24E4A61B05}" destId="{1FF5118F-E8CC-44CE-8ED9-DC3D8AA43AD9}" srcOrd="1" destOrd="0" presId="urn:microsoft.com/office/officeart/2005/8/layout/venn1"/>
    <dgm:cxn modelId="{953C1EDD-009E-4F5A-8BD0-7A0A2EFDECF2}" type="presOf" srcId="{4F442D6A-3146-4A61-8F4F-517D82C75954}" destId="{17934A88-C820-411F-B721-C29FBA06DE66}" srcOrd="0" destOrd="0" presId="urn:microsoft.com/office/officeart/2005/8/layout/venn1"/>
    <dgm:cxn modelId="{B2435146-A41D-4EE5-8D85-8006D9AF1967}" srcId="{8C0EE83D-C37C-43BD-AC5D-B1B7727B51EA}" destId="{4F442D6A-3146-4A61-8F4F-517D82C75954}" srcOrd="1" destOrd="0" parTransId="{82DAF0E0-3A4E-44EC-8C30-B191DA7E61A3}" sibTransId="{3BE53BD5-2427-45AE-BA61-C90B337C19E0}"/>
    <dgm:cxn modelId="{8C3BC38B-55EA-4E31-903F-998B232A44CD}" type="presParOf" srcId="{0DC6D12C-F564-40DD-9ED8-1F6D1C32CFD8}" destId="{DEA92855-C817-45F3-8FEF-AB0B1FD37CCF}" srcOrd="0" destOrd="0" presId="urn:microsoft.com/office/officeart/2005/8/layout/venn1"/>
    <dgm:cxn modelId="{59AE1260-E35F-4750-B3E3-7956E9BBA2F1}" type="presParOf" srcId="{0DC6D12C-F564-40DD-9ED8-1F6D1C32CFD8}" destId="{DCD1B3F1-CE3A-4524-B53D-D5FD2603D2F5}" srcOrd="1" destOrd="0" presId="urn:microsoft.com/office/officeart/2005/8/layout/venn1"/>
    <dgm:cxn modelId="{3430AB60-92D0-4BFA-A9C9-68FD4A7B5277}" type="presParOf" srcId="{0DC6D12C-F564-40DD-9ED8-1F6D1C32CFD8}" destId="{17934A88-C820-411F-B721-C29FBA06DE66}" srcOrd="2" destOrd="0" presId="urn:microsoft.com/office/officeart/2005/8/layout/venn1"/>
    <dgm:cxn modelId="{99EB3A97-D930-4BFD-8634-4D938AA61570}" type="presParOf" srcId="{0DC6D12C-F564-40DD-9ED8-1F6D1C32CFD8}" destId="{953EFD65-6305-4989-A921-5CD612364FC6}" srcOrd="3" destOrd="0" presId="urn:microsoft.com/office/officeart/2005/8/layout/venn1"/>
    <dgm:cxn modelId="{7B01BD3D-3ED6-4425-B817-6F453DEAC508}" type="presParOf" srcId="{0DC6D12C-F564-40DD-9ED8-1F6D1C32CFD8}" destId="{24DA93D0-2979-4357-A695-9BB535D7215A}" srcOrd="4" destOrd="0" presId="urn:microsoft.com/office/officeart/2005/8/layout/venn1"/>
    <dgm:cxn modelId="{F380CD2B-9297-4945-9F99-291DE90E42A2}" type="presParOf" srcId="{0DC6D12C-F564-40DD-9ED8-1F6D1C32CFD8}" destId="{1FF5118F-E8CC-44CE-8ED9-DC3D8AA43AD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13164-16BB-4C53-9FF4-E771DB71A625}">
      <dsp:nvSpPr>
        <dsp:cNvPr id="0" name=""/>
        <dsp:cNvSpPr/>
      </dsp:nvSpPr>
      <dsp:spPr>
        <a:xfrm rot="10800000">
          <a:off x="0" y="1031629"/>
          <a:ext cx="6096000" cy="1341120"/>
        </a:xfrm>
        <a:prstGeom prst="notched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9F6F627-9557-486A-B264-A986459C5B69}">
      <dsp:nvSpPr>
        <dsp:cNvPr id="0" name=""/>
        <dsp:cNvSpPr/>
      </dsp:nvSpPr>
      <dsp:spPr>
        <a:xfrm>
          <a:off x="4338936" y="0"/>
          <a:ext cx="1740690" cy="134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a-IR" sz="2000" b="1" i="0" u="none" strike="noStrike" kern="1200" cap="none" normalizeH="0" baseline="0" dirty="0" smtClean="0">
              <a:ln/>
              <a:solidFill>
                <a:srgbClr val="CC3300"/>
              </a:solidFill>
              <a:effectLst/>
              <a:ea typeface="Times New Roman" pitchFamily="18" charset="0"/>
              <a:cs typeface="B Zar" pitchFamily="2" charset="-78"/>
            </a:rPr>
            <a:t>صادرات نفت خام و دیگر کالاها</a:t>
          </a:r>
          <a:endParaRPr lang="fa-IR" sz="2000" b="1" kern="1200" dirty="0">
            <a:solidFill>
              <a:srgbClr val="CC3300"/>
            </a:solidFill>
          </a:endParaRPr>
        </a:p>
      </dsp:txBody>
      <dsp:txXfrm>
        <a:off x="4338936" y="0"/>
        <a:ext cx="1740690" cy="1341120"/>
      </dsp:txXfrm>
    </dsp:sp>
    <dsp:sp modelId="{96A79BAE-AF32-430B-AA2C-E5B6ACA5727B}">
      <dsp:nvSpPr>
        <dsp:cNvPr id="0" name=""/>
        <dsp:cNvSpPr/>
      </dsp:nvSpPr>
      <dsp:spPr>
        <a:xfrm>
          <a:off x="5041642" y="1508760"/>
          <a:ext cx="335280" cy="3352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6B2451-51AE-4224-8041-2407E821E3B6}">
      <dsp:nvSpPr>
        <dsp:cNvPr id="0" name=""/>
        <dsp:cNvSpPr/>
      </dsp:nvSpPr>
      <dsp:spPr>
        <a:xfrm>
          <a:off x="2482454" y="2011680"/>
          <a:ext cx="1740690" cy="134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rgbClr val="CC3300"/>
              </a:solidFill>
              <a:cs typeface="B Zar" pitchFamily="2" charset="-78"/>
            </a:rPr>
            <a:t>تأمین اعتبار برای واردات بنزین</a:t>
          </a:r>
          <a:endParaRPr lang="fa-IR" sz="2000" b="1" kern="1200" dirty="0">
            <a:solidFill>
              <a:srgbClr val="CC3300"/>
            </a:solidFill>
            <a:cs typeface="B Zar" pitchFamily="2" charset="-78"/>
          </a:endParaRPr>
        </a:p>
      </dsp:txBody>
      <dsp:txXfrm>
        <a:off x="2482454" y="2011680"/>
        <a:ext cx="1740690" cy="1341120"/>
      </dsp:txXfrm>
    </dsp:sp>
    <dsp:sp modelId="{F0635C16-5EBC-4A28-B551-70043DEE4D38}">
      <dsp:nvSpPr>
        <dsp:cNvPr id="0" name=""/>
        <dsp:cNvSpPr/>
      </dsp:nvSpPr>
      <dsp:spPr>
        <a:xfrm>
          <a:off x="3185159" y="1508760"/>
          <a:ext cx="335280" cy="3352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BE4D50-0A9C-4453-B0E4-519878A2125D}">
      <dsp:nvSpPr>
        <dsp:cNvPr id="0" name=""/>
        <dsp:cNvSpPr/>
      </dsp:nvSpPr>
      <dsp:spPr>
        <a:xfrm>
          <a:off x="625972" y="0"/>
          <a:ext cx="1740690" cy="134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a-IR" sz="2000" b="1" i="0" u="none" strike="noStrike" kern="1200" cap="none" normalizeH="0" baseline="0" dirty="0" smtClean="0">
              <a:ln/>
              <a:solidFill>
                <a:srgbClr val="CC3300"/>
              </a:solidFill>
              <a:effectLst/>
              <a:ea typeface="Times New Roman" pitchFamily="18" charset="0"/>
              <a:cs typeface="B Zar" pitchFamily="2" charset="-78"/>
            </a:rPr>
            <a:t>فشار تحریم‌ها و کسری شدید بودجه </a:t>
          </a:r>
          <a:endParaRPr lang="fa-IR" sz="2000" b="1" kern="1200" dirty="0">
            <a:solidFill>
              <a:srgbClr val="CC3300"/>
            </a:solidFill>
          </a:endParaRPr>
        </a:p>
      </dsp:txBody>
      <dsp:txXfrm>
        <a:off x="625972" y="0"/>
        <a:ext cx="1740690" cy="1341120"/>
      </dsp:txXfrm>
    </dsp:sp>
    <dsp:sp modelId="{9AAA40EF-7678-44E0-A398-E92B50A843C3}">
      <dsp:nvSpPr>
        <dsp:cNvPr id="0" name=""/>
        <dsp:cNvSpPr/>
      </dsp:nvSpPr>
      <dsp:spPr>
        <a:xfrm>
          <a:off x="1328677" y="1508760"/>
          <a:ext cx="335280" cy="3352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13164-16BB-4C53-9FF4-E771DB71A625}">
      <dsp:nvSpPr>
        <dsp:cNvPr id="0" name=""/>
        <dsp:cNvSpPr/>
      </dsp:nvSpPr>
      <dsp:spPr>
        <a:xfrm rot="10800000">
          <a:off x="0" y="1031629"/>
          <a:ext cx="6096000" cy="1341120"/>
        </a:xfrm>
        <a:prstGeom prst="notched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9F6F627-9557-486A-B264-A986459C5B69}">
      <dsp:nvSpPr>
        <dsp:cNvPr id="0" name=""/>
        <dsp:cNvSpPr/>
      </dsp:nvSpPr>
      <dsp:spPr>
        <a:xfrm>
          <a:off x="4338936" y="0"/>
          <a:ext cx="1740690" cy="134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a-IR" sz="2000" b="1" i="0" u="none" strike="noStrike" kern="1200" cap="none" normalizeH="0" baseline="0" dirty="0" smtClean="0">
              <a:ln/>
              <a:solidFill>
                <a:srgbClr val="CC3300"/>
              </a:solidFill>
              <a:effectLst/>
              <a:ea typeface="Times New Roman" pitchFamily="18" charset="0"/>
              <a:cs typeface="B Zar" pitchFamily="2" charset="-78"/>
            </a:rPr>
            <a:t>ساخت پالایشگاه جدید</a:t>
          </a:r>
        </a:p>
      </dsp:txBody>
      <dsp:txXfrm>
        <a:off x="4338936" y="0"/>
        <a:ext cx="1740690" cy="1341120"/>
      </dsp:txXfrm>
    </dsp:sp>
    <dsp:sp modelId="{96A79BAE-AF32-430B-AA2C-E5B6ACA5727B}">
      <dsp:nvSpPr>
        <dsp:cNvPr id="0" name=""/>
        <dsp:cNvSpPr/>
      </dsp:nvSpPr>
      <dsp:spPr>
        <a:xfrm>
          <a:off x="5041642" y="1508760"/>
          <a:ext cx="335280" cy="3352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6B2451-51AE-4224-8041-2407E821E3B6}">
      <dsp:nvSpPr>
        <dsp:cNvPr id="0" name=""/>
        <dsp:cNvSpPr/>
      </dsp:nvSpPr>
      <dsp:spPr>
        <a:xfrm>
          <a:off x="2482454" y="2011680"/>
          <a:ext cx="1740690" cy="134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a-IR" sz="2000" b="1" i="0" u="none" strike="noStrike" kern="1200" cap="none" normalizeH="0" baseline="0" dirty="0" smtClean="0">
              <a:ln/>
              <a:solidFill>
                <a:srgbClr val="CC3300"/>
              </a:solidFill>
              <a:effectLst/>
              <a:ea typeface="Times New Roman" pitchFamily="18" charset="0"/>
              <a:cs typeface="B Zar" pitchFamily="2" charset="-78"/>
            </a:rPr>
            <a:t>طرحی وجود ندارد</a:t>
          </a:r>
        </a:p>
      </dsp:txBody>
      <dsp:txXfrm>
        <a:off x="2482454" y="2011680"/>
        <a:ext cx="1740690" cy="1341120"/>
      </dsp:txXfrm>
    </dsp:sp>
    <dsp:sp modelId="{F0635C16-5EBC-4A28-B551-70043DEE4D38}">
      <dsp:nvSpPr>
        <dsp:cNvPr id="0" name=""/>
        <dsp:cNvSpPr/>
      </dsp:nvSpPr>
      <dsp:spPr>
        <a:xfrm>
          <a:off x="3185159" y="1508760"/>
          <a:ext cx="335280" cy="3352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BE4D50-0A9C-4453-B0E4-519878A2125D}">
      <dsp:nvSpPr>
        <dsp:cNvPr id="0" name=""/>
        <dsp:cNvSpPr/>
      </dsp:nvSpPr>
      <dsp:spPr>
        <a:xfrm>
          <a:off x="625972" y="0"/>
          <a:ext cx="1740690" cy="134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a-IR" sz="2000" b="1" i="0" u="none" strike="noStrike" kern="1200" cap="none" normalizeH="0" baseline="0" dirty="0" smtClean="0">
              <a:ln/>
              <a:solidFill>
                <a:srgbClr val="CC3300"/>
              </a:solidFill>
              <a:effectLst/>
              <a:ea typeface="Times New Roman" pitchFamily="18" charset="0"/>
              <a:cs typeface="B Zar" pitchFamily="2" charset="-78"/>
            </a:rPr>
            <a:t>نیاز به زمان و سرمایه‌گذاری قابل توجه</a:t>
          </a:r>
        </a:p>
      </dsp:txBody>
      <dsp:txXfrm>
        <a:off x="625972" y="0"/>
        <a:ext cx="1740690" cy="1341120"/>
      </dsp:txXfrm>
    </dsp:sp>
    <dsp:sp modelId="{9AAA40EF-7678-44E0-A398-E92B50A843C3}">
      <dsp:nvSpPr>
        <dsp:cNvPr id="0" name=""/>
        <dsp:cNvSpPr/>
      </dsp:nvSpPr>
      <dsp:spPr>
        <a:xfrm>
          <a:off x="1328677" y="1508760"/>
          <a:ext cx="335280" cy="3352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13164-16BB-4C53-9FF4-E771DB71A625}">
      <dsp:nvSpPr>
        <dsp:cNvPr id="0" name=""/>
        <dsp:cNvSpPr/>
      </dsp:nvSpPr>
      <dsp:spPr>
        <a:xfrm rot="10800000">
          <a:off x="0" y="1031629"/>
          <a:ext cx="6096000" cy="1341120"/>
        </a:xfrm>
        <a:prstGeom prst="notched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9F6F627-9557-486A-B264-A986459C5B69}">
      <dsp:nvSpPr>
        <dsp:cNvPr id="0" name=""/>
        <dsp:cNvSpPr/>
      </dsp:nvSpPr>
      <dsp:spPr>
        <a:xfrm>
          <a:off x="4338936" y="0"/>
          <a:ext cx="1740690" cy="134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a-IR" sz="2000" b="1" i="0" u="none" strike="noStrike" kern="1200" cap="none" normalizeH="0" baseline="0" dirty="0" smtClean="0">
              <a:ln/>
              <a:solidFill>
                <a:srgbClr val="CC3300"/>
              </a:solidFill>
              <a:effectLst/>
              <a:ea typeface="Times New Roman" pitchFamily="18" charset="0"/>
              <a:cs typeface="B Zar" pitchFamily="2" charset="-78"/>
            </a:rPr>
            <a:t>مدیریت مصرف سوخت</a:t>
          </a:r>
        </a:p>
      </dsp:txBody>
      <dsp:txXfrm>
        <a:off x="4338936" y="0"/>
        <a:ext cx="1740690" cy="1341120"/>
      </dsp:txXfrm>
    </dsp:sp>
    <dsp:sp modelId="{96A79BAE-AF32-430B-AA2C-E5B6ACA5727B}">
      <dsp:nvSpPr>
        <dsp:cNvPr id="0" name=""/>
        <dsp:cNvSpPr/>
      </dsp:nvSpPr>
      <dsp:spPr>
        <a:xfrm>
          <a:off x="5041642" y="1508759"/>
          <a:ext cx="335280" cy="3352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6B2451-51AE-4224-8041-2407E821E3B6}">
      <dsp:nvSpPr>
        <dsp:cNvPr id="0" name=""/>
        <dsp:cNvSpPr/>
      </dsp:nvSpPr>
      <dsp:spPr>
        <a:xfrm>
          <a:off x="2482454" y="2011680"/>
          <a:ext cx="1740690" cy="134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a-IR" sz="2000" b="1" i="0" u="none" strike="noStrike" kern="1200" cap="none" normalizeH="0" baseline="0" dirty="0" smtClean="0">
              <a:ln/>
              <a:solidFill>
                <a:srgbClr val="CC3300"/>
              </a:solidFill>
              <a:effectLst/>
              <a:ea typeface="Times New Roman" pitchFamily="18" charset="0"/>
              <a:cs typeface="B Zar" pitchFamily="2" charset="-78"/>
            </a:rPr>
            <a:t>تغییر روند مصرف</a:t>
          </a:r>
        </a:p>
      </dsp:txBody>
      <dsp:txXfrm>
        <a:off x="2482454" y="2011680"/>
        <a:ext cx="1740690" cy="1341120"/>
      </dsp:txXfrm>
    </dsp:sp>
    <dsp:sp modelId="{F0635C16-5EBC-4A28-B551-70043DEE4D38}">
      <dsp:nvSpPr>
        <dsp:cNvPr id="0" name=""/>
        <dsp:cNvSpPr/>
      </dsp:nvSpPr>
      <dsp:spPr>
        <a:xfrm>
          <a:off x="3185159" y="1508759"/>
          <a:ext cx="335280" cy="3352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BE4D50-0A9C-4453-B0E4-519878A2125D}">
      <dsp:nvSpPr>
        <dsp:cNvPr id="0" name=""/>
        <dsp:cNvSpPr/>
      </dsp:nvSpPr>
      <dsp:spPr>
        <a:xfrm>
          <a:off x="625972" y="0"/>
          <a:ext cx="1740690" cy="134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a-IR" sz="2000" b="1" i="0" u="none" strike="noStrike" kern="1200" cap="none" normalizeH="0" baseline="0" dirty="0" smtClean="0">
              <a:ln/>
              <a:solidFill>
                <a:srgbClr val="CC3300"/>
              </a:solidFill>
              <a:effectLst/>
              <a:ea typeface="Times New Roman" pitchFamily="18" charset="0"/>
              <a:cs typeface="B Zar" pitchFamily="2" charset="-78"/>
            </a:rPr>
            <a:t>جلوگیری از قاچاق سوخت</a:t>
          </a:r>
        </a:p>
      </dsp:txBody>
      <dsp:txXfrm>
        <a:off x="625972" y="0"/>
        <a:ext cx="1740690" cy="1341120"/>
      </dsp:txXfrm>
    </dsp:sp>
    <dsp:sp modelId="{9AAA40EF-7678-44E0-A398-E92B50A843C3}">
      <dsp:nvSpPr>
        <dsp:cNvPr id="0" name=""/>
        <dsp:cNvSpPr/>
      </dsp:nvSpPr>
      <dsp:spPr>
        <a:xfrm>
          <a:off x="1328677" y="1508759"/>
          <a:ext cx="335280" cy="3352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19522-E073-4D8D-9B7A-FE82D1BC0940}">
      <dsp:nvSpPr>
        <dsp:cNvPr id="0" name=""/>
        <dsp:cNvSpPr/>
      </dsp:nvSpPr>
      <dsp:spPr>
        <a:xfrm>
          <a:off x="4666989" y="968765"/>
          <a:ext cx="3332447" cy="19994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a-IR" sz="2800" b="1" i="0" u="none" strike="noStrike" kern="1200" cap="none" spc="0" normalizeH="0" baseline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B Zar" pitchFamily="2" charset="-78"/>
            </a:rPr>
            <a:t>صادرات بنزین یکی از مهمترین منابع دولت </a:t>
          </a:r>
          <a:endParaRPr lang="fa-IR" sz="2800" b="1" kern="1200" cap="none" spc="0" dirty="0">
            <a:ln w="11430"/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Zar" pitchFamily="2" charset="-78"/>
          </a:endParaRPr>
        </a:p>
      </dsp:txBody>
      <dsp:txXfrm>
        <a:off x="4725551" y="1027327"/>
        <a:ext cx="3215323" cy="1882344"/>
      </dsp:txXfrm>
    </dsp:sp>
    <dsp:sp modelId="{C6EE0197-E492-4FF4-B332-14CB0AF83105}">
      <dsp:nvSpPr>
        <dsp:cNvPr id="0" name=""/>
        <dsp:cNvSpPr/>
      </dsp:nvSpPr>
      <dsp:spPr>
        <a:xfrm rot="10800000">
          <a:off x="3667255" y="1555276"/>
          <a:ext cx="706478" cy="8264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200" b="1" kern="1200" cap="none" spc="0">
            <a:ln w="11430">
              <a:solidFill>
                <a:schemeClr val="accent6">
                  <a:lumMod val="50000"/>
                </a:schemeClr>
              </a:solidFill>
            </a:ln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Zar" pitchFamily="2" charset="-78"/>
          </a:endParaRPr>
        </a:p>
      </dsp:txBody>
      <dsp:txXfrm rot="10800000">
        <a:off x="3879198" y="1720565"/>
        <a:ext cx="494535" cy="495869"/>
      </dsp:txXfrm>
    </dsp:sp>
    <dsp:sp modelId="{7D69FFA9-F1AD-4D13-A392-F680AB3AAC52}">
      <dsp:nvSpPr>
        <dsp:cNvPr id="0" name=""/>
        <dsp:cNvSpPr/>
      </dsp:nvSpPr>
      <dsp:spPr>
        <a:xfrm>
          <a:off x="1562" y="968765"/>
          <a:ext cx="3332447" cy="19994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a-IR" sz="2800" b="1" i="0" u="none" strike="noStrike" kern="1200" cap="none" spc="0" normalizeH="0" baseline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B Zar" pitchFamily="2" charset="-78"/>
            </a:rPr>
            <a:t>کمک به منابع بودجه‌ای دولت از طریق سهمیه‌بندی سوخت</a:t>
          </a:r>
          <a:endParaRPr lang="fa-IR" sz="2800" b="1" kern="1200" cap="none" spc="0" dirty="0">
            <a:ln w="11430"/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cs typeface="B Zar" pitchFamily="2" charset="-78"/>
          </a:endParaRPr>
        </a:p>
      </dsp:txBody>
      <dsp:txXfrm>
        <a:off x="60124" y="1027327"/>
        <a:ext cx="3215323" cy="18823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4774C-4299-42FE-A563-93ABA6B77493}">
      <dsp:nvSpPr>
        <dsp:cNvPr id="0" name=""/>
        <dsp:cNvSpPr/>
      </dsp:nvSpPr>
      <dsp:spPr>
        <a:xfrm>
          <a:off x="2325609" y="355595"/>
          <a:ext cx="4075176" cy="4075176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ar-SA" sz="1600" b="0" i="0" u="none" strike="noStrike" kern="1200" cap="all" spc="0" normalizeH="0" baseline="0" dirty="0" smtClean="0">
              <a:ln w="9000" cmpd="sng">
                <a:solidFill>
                  <a:srgbClr val="FFC000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Times New Roman" pitchFamily="18" charset="0"/>
              <a:cs typeface="B Zar" pitchFamily="2" charset="-78"/>
            </a:rPr>
            <a:t>با حمایت  وپشتیبانی یک جریان اسرائیلی صهونیستی، آمریکایی ، سعودی و اماراتی </a:t>
          </a:r>
          <a:endParaRPr lang="fa-IR" sz="1600" b="0" kern="1200" cap="all" spc="0" dirty="0">
            <a:ln w="9000" cmpd="sng">
              <a:solidFill>
                <a:srgbClr val="FFC000"/>
              </a:solidFill>
              <a:prstDash val="solid"/>
            </a:ln>
            <a:effectLst>
              <a:reflection blurRad="12700" stA="28000" endPos="45000" dist="1000" dir="5400000" sy="-100000" algn="bl" rotWithShape="0"/>
            </a:effectLst>
            <a:cs typeface="B Zar" pitchFamily="2" charset="-78"/>
          </a:endParaRPr>
        </a:p>
      </dsp:txBody>
      <dsp:txXfrm>
        <a:off x="4581510" y="1156076"/>
        <a:ext cx="1382649" cy="1358392"/>
      </dsp:txXfrm>
    </dsp:sp>
    <dsp:sp modelId="{1F2CFB53-6C6C-41FD-840D-3FC53DC82778}">
      <dsp:nvSpPr>
        <dsp:cNvPr id="0" name=""/>
        <dsp:cNvSpPr/>
      </dsp:nvSpPr>
      <dsp:spPr>
        <a:xfrm>
          <a:off x="2182244" y="448754"/>
          <a:ext cx="4075176" cy="4075176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-14010"/>
                <a:lumOff val="1587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4010"/>
                <a:lumOff val="1587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4010"/>
                <a:lumOff val="15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ar-SA" sz="1600" b="0" i="0" u="none" strike="noStrike" kern="1200" cap="all" spc="0" normalizeH="0" baseline="0" dirty="0" smtClean="0">
              <a:ln w="9000" cmpd="sng">
                <a:solidFill>
                  <a:srgbClr val="FFC000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Times New Roman" pitchFamily="18" charset="0"/>
              <a:cs typeface="B Zar" pitchFamily="2" charset="-78"/>
            </a:rPr>
            <a:t>جریان وابسته به سازمان منافقین خلق</a:t>
          </a:r>
          <a:endParaRPr lang="fa-IR" sz="1600" b="0" kern="1200" cap="all" spc="0" dirty="0">
            <a:ln w="9000" cmpd="sng">
              <a:solidFill>
                <a:srgbClr val="FFC000"/>
              </a:solidFill>
              <a:prstDash val="solid"/>
            </a:ln>
            <a:effectLst>
              <a:reflection blurRad="12700" stA="28000" endPos="45000" dist="1000" dir="5400000" sy="-100000" algn="bl" rotWithShape="0"/>
            </a:effectLst>
            <a:cs typeface="B Zar" pitchFamily="2" charset="-78"/>
          </a:endParaRPr>
        </a:p>
      </dsp:txBody>
      <dsp:txXfrm>
        <a:off x="3298066" y="3019996"/>
        <a:ext cx="1843532" cy="1261364"/>
      </dsp:txXfrm>
    </dsp:sp>
    <dsp:sp modelId="{0B15B90D-A0BB-429F-9477-0194A3ECD01A}">
      <dsp:nvSpPr>
        <dsp:cNvPr id="0" name=""/>
        <dsp:cNvSpPr/>
      </dsp:nvSpPr>
      <dsp:spPr>
        <a:xfrm>
          <a:off x="2173207" y="471404"/>
          <a:ext cx="4075176" cy="4075176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-28019"/>
                <a:lumOff val="3175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8019"/>
                <a:lumOff val="3175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8019"/>
                <a:lumOff val="31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ar-SA" sz="1600" b="0" i="0" u="none" strike="noStrike" kern="1200" cap="all" spc="0" normalizeH="0" baseline="0" dirty="0" smtClean="0">
              <a:ln w="9000" cmpd="sng">
                <a:solidFill>
                  <a:srgbClr val="FFC000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Times New Roman" pitchFamily="18" charset="0"/>
              <a:cs typeface="B Zar" pitchFamily="2" charset="-78"/>
            </a:rPr>
            <a:t>جریان وابسته به سلطنت طلبان </a:t>
          </a:r>
          <a:endParaRPr lang="fa-IR" sz="1600" b="0" kern="1200" cap="all" spc="0" dirty="0">
            <a:ln w="9000" cmpd="sng">
              <a:solidFill>
                <a:srgbClr val="FFC000"/>
              </a:solidFill>
              <a:prstDash val="solid"/>
            </a:ln>
            <a:effectLst>
              <a:reflection blurRad="12700" stA="28000" endPos="45000" dist="1000" dir="5400000" sy="-100000" algn="bl" rotWithShape="0"/>
            </a:effectLst>
            <a:cs typeface="B Zar" pitchFamily="2" charset="-78"/>
          </a:endParaRPr>
        </a:p>
      </dsp:txBody>
      <dsp:txXfrm>
        <a:off x="2674357" y="1223371"/>
        <a:ext cx="1382649" cy="13583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FE31F-DAF5-4EBB-8E34-D3C0C5F0E0DA}">
      <dsp:nvSpPr>
        <dsp:cNvPr id="0" name=""/>
        <dsp:cNvSpPr/>
      </dsp:nvSpPr>
      <dsp:spPr>
        <a:xfrm>
          <a:off x="3506688" y="1981115"/>
          <a:ext cx="1521023" cy="1521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cap="all" spc="0" dirty="0" smtClean="0">
              <a:ln w="9000" cmpd="sng">
                <a:solidFill>
                  <a:srgbClr val="C00000"/>
                </a:solidFill>
                <a:prstDash val="solid"/>
              </a:ln>
              <a:solidFill>
                <a:srgbClr val="800000"/>
              </a:solidFill>
              <a:effectLst>
                <a:reflection blurRad="12700" stA="28000" endPos="45000" dist="1000" dir="5400000" sy="-100000" algn="bl" rotWithShape="0"/>
              </a:effectLst>
              <a:ea typeface="Times New Roman" pitchFamily="18" charset="0"/>
              <a:cs typeface="B Zar" pitchFamily="2" charset="-78"/>
            </a:rPr>
            <a:t> الگو و مدل کلی حاکم بر وقایع اخیر</a:t>
          </a:r>
          <a:endParaRPr lang="fa-IR" sz="1800" b="1" kern="1200" cap="all" spc="0" dirty="0">
            <a:ln w="9000" cmpd="sng">
              <a:solidFill>
                <a:srgbClr val="C00000"/>
              </a:solidFill>
              <a:prstDash val="solid"/>
            </a:ln>
            <a:solidFill>
              <a:srgbClr val="800000"/>
            </a:soli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3729437" y="2203864"/>
        <a:ext cx="1075525" cy="1075525"/>
      </dsp:txXfrm>
    </dsp:sp>
    <dsp:sp modelId="{2A30F540-A6F4-46E3-9B0E-E4B3372912D9}">
      <dsp:nvSpPr>
        <dsp:cNvPr id="0" name=""/>
        <dsp:cNvSpPr/>
      </dsp:nvSpPr>
      <dsp:spPr>
        <a:xfrm rot="16200000">
          <a:off x="4038476" y="1736352"/>
          <a:ext cx="457446" cy="32080"/>
        </a:xfrm>
        <a:custGeom>
          <a:avLst/>
          <a:gdLst/>
          <a:ahLst/>
          <a:cxnLst/>
          <a:rect l="0" t="0" r="0" b="0"/>
          <a:pathLst>
            <a:path>
              <a:moveTo>
                <a:pt x="0" y="16040"/>
              </a:moveTo>
              <a:lnTo>
                <a:pt x="457446" y="160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b="1" kern="1200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4255763" y="1740955"/>
        <a:ext cx="22872" cy="22872"/>
      </dsp:txXfrm>
    </dsp:sp>
    <dsp:sp modelId="{DFAEC96B-7B71-48F7-BF61-C13394CF11A4}">
      <dsp:nvSpPr>
        <dsp:cNvPr id="0" name=""/>
        <dsp:cNvSpPr/>
      </dsp:nvSpPr>
      <dsp:spPr>
        <a:xfrm>
          <a:off x="3506688" y="2645"/>
          <a:ext cx="1521023" cy="1521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ar-SA" sz="1900" b="1" i="0" u="none" strike="noStrike" kern="1200" cap="all" spc="0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Times New Roman" pitchFamily="18" charset="0"/>
              <a:cs typeface="B Zar" pitchFamily="2" charset="-78"/>
            </a:rPr>
            <a:t>خشن</a:t>
          </a:r>
          <a:endParaRPr lang="fa-IR" sz="19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3729437" y="225394"/>
        <a:ext cx="1075525" cy="1075525"/>
      </dsp:txXfrm>
    </dsp:sp>
    <dsp:sp modelId="{9D0D5DB4-0728-49A0-84F5-605BCA38227D}">
      <dsp:nvSpPr>
        <dsp:cNvPr id="0" name=""/>
        <dsp:cNvSpPr/>
      </dsp:nvSpPr>
      <dsp:spPr>
        <a:xfrm rot="20520000">
          <a:off x="4979295" y="2419896"/>
          <a:ext cx="457446" cy="32080"/>
        </a:xfrm>
        <a:custGeom>
          <a:avLst/>
          <a:gdLst/>
          <a:ahLst/>
          <a:cxnLst/>
          <a:rect l="0" t="0" r="0" b="0"/>
          <a:pathLst>
            <a:path>
              <a:moveTo>
                <a:pt x="0" y="16040"/>
              </a:moveTo>
              <a:lnTo>
                <a:pt x="457446" y="160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b="1" kern="1200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5196582" y="2424500"/>
        <a:ext cx="22872" cy="22872"/>
      </dsp:txXfrm>
    </dsp:sp>
    <dsp:sp modelId="{4307C777-6439-4775-BB34-FBE8EF67AE30}">
      <dsp:nvSpPr>
        <dsp:cNvPr id="0" name=""/>
        <dsp:cNvSpPr/>
      </dsp:nvSpPr>
      <dsp:spPr>
        <a:xfrm>
          <a:off x="5388324" y="1369734"/>
          <a:ext cx="1521023" cy="1521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ar-SA" sz="1900" b="1" i="0" u="none" strike="noStrike" kern="1200" cap="all" spc="0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Times New Roman" pitchFamily="18" charset="0"/>
              <a:cs typeface="B Zar" pitchFamily="2" charset="-78"/>
            </a:rPr>
            <a:t>بدون شعار</a:t>
          </a:r>
          <a:endParaRPr lang="fa-IR" sz="19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5611073" y="1592483"/>
        <a:ext cx="1075525" cy="1075525"/>
      </dsp:txXfrm>
    </dsp:sp>
    <dsp:sp modelId="{BE2A0968-5701-409E-AC95-EF969C911B90}">
      <dsp:nvSpPr>
        <dsp:cNvPr id="0" name=""/>
        <dsp:cNvSpPr/>
      </dsp:nvSpPr>
      <dsp:spPr>
        <a:xfrm rot="3240000">
          <a:off x="4619934" y="3525894"/>
          <a:ext cx="457446" cy="32080"/>
        </a:xfrm>
        <a:custGeom>
          <a:avLst/>
          <a:gdLst/>
          <a:ahLst/>
          <a:cxnLst/>
          <a:rect l="0" t="0" r="0" b="0"/>
          <a:pathLst>
            <a:path>
              <a:moveTo>
                <a:pt x="0" y="16040"/>
              </a:moveTo>
              <a:lnTo>
                <a:pt x="457446" y="160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b="1" kern="1200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4837221" y="3530498"/>
        <a:ext cx="22872" cy="22872"/>
      </dsp:txXfrm>
    </dsp:sp>
    <dsp:sp modelId="{8DFB0620-A047-499D-A61E-CAEA3977903E}">
      <dsp:nvSpPr>
        <dsp:cNvPr id="0" name=""/>
        <dsp:cNvSpPr/>
      </dsp:nvSpPr>
      <dsp:spPr>
        <a:xfrm>
          <a:off x="4669603" y="3581731"/>
          <a:ext cx="1521023" cy="1521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ar-SA" sz="1900" b="1" i="0" u="none" strike="noStrike" kern="1200" cap="all" spc="0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Times New Roman" pitchFamily="18" charset="0"/>
              <a:cs typeface="B Zar" pitchFamily="2" charset="-78"/>
            </a:rPr>
            <a:t>بدون مطالبه</a:t>
          </a:r>
          <a:endParaRPr lang="fa-IR" sz="19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4892352" y="3804480"/>
        <a:ext cx="1075525" cy="1075525"/>
      </dsp:txXfrm>
    </dsp:sp>
    <dsp:sp modelId="{212F87B8-3121-4086-8AC8-C0840D5759C7}">
      <dsp:nvSpPr>
        <dsp:cNvPr id="0" name=""/>
        <dsp:cNvSpPr/>
      </dsp:nvSpPr>
      <dsp:spPr>
        <a:xfrm rot="7560000">
          <a:off x="3457019" y="3525894"/>
          <a:ext cx="457446" cy="32080"/>
        </a:xfrm>
        <a:custGeom>
          <a:avLst/>
          <a:gdLst/>
          <a:ahLst/>
          <a:cxnLst/>
          <a:rect l="0" t="0" r="0" b="0"/>
          <a:pathLst>
            <a:path>
              <a:moveTo>
                <a:pt x="0" y="16040"/>
              </a:moveTo>
              <a:lnTo>
                <a:pt x="457446" y="160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b="1" kern="1200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 rot="10800000">
        <a:off x="3674306" y="3530498"/>
        <a:ext cx="22872" cy="22872"/>
      </dsp:txXfrm>
    </dsp:sp>
    <dsp:sp modelId="{41896682-1E12-4891-9B01-1016B63B6725}">
      <dsp:nvSpPr>
        <dsp:cNvPr id="0" name=""/>
        <dsp:cNvSpPr/>
      </dsp:nvSpPr>
      <dsp:spPr>
        <a:xfrm>
          <a:off x="2343772" y="3581731"/>
          <a:ext cx="1521023" cy="1521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ar-SA" sz="1900" b="1" i="0" u="none" strike="noStrike" kern="1200" cap="all" spc="0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Times New Roman" pitchFamily="18" charset="0"/>
              <a:cs typeface="B Zar" pitchFamily="2" charset="-78"/>
            </a:rPr>
            <a:t>همراه داشتن ابزار تخریب</a:t>
          </a:r>
          <a:endParaRPr lang="fa-IR" sz="19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2566521" y="3804480"/>
        <a:ext cx="1075525" cy="1075525"/>
      </dsp:txXfrm>
    </dsp:sp>
    <dsp:sp modelId="{4FAC6725-E71A-4DAC-9C8A-768E10963D8B}">
      <dsp:nvSpPr>
        <dsp:cNvPr id="0" name=""/>
        <dsp:cNvSpPr/>
      </dsp:nvSpPr>
      <dsp:spPr>
        <a:xfrm rot="11880000">
          <a:off x="3097658" y="2419896"/>
          <a:ext cx="457446" cy="32080"/>
        </a:xfrm>
        <a:custGeom>
          <a:avLst/>
          <a:gdLst/>
          <a:ahLst/>
          <a:cxnLst/>
          <a:rect l="0" t="0" r="0" b="0"/>
          <a:pathLst>
            <a:path>
              <a:moveTo>
                <a:pt x="0" y="16040"/>
              </a:moveTo>
              <a:lnTo>
                <a:pt x="457446" y="160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b="1" kern="1200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 rot="10800000">
        <a:off x="3314945" y="2424500"/>
        <a:ext cx="22872" cy="22872"/>
      </dsp:txXfrm>
    </dsp:sp>
    <dsp:sp modelId="{84EDDCC5-C748-47F3-A339-0575572CA9B9}">
      <dsp:nvSpPr>
        <dsp:cNvPr id="0" name=""/>
        <dsp:cNvSpPr/>
      </dsp:nvSpPr>
      <dsp:spPr>
        <a:xfrm>
          <a:off x="1625051" y="1369734"/>
          <a:ext cx="1521023" cy="1521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ar-SA" sz="1900" b="1" i="0" u="none" strike="noStrike" kern="1200" cap="all" spc="0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Times New Roman" pitchFamily="18" charset="0"/>
              <a:cs typeface="B Zar" pitchFamily="2" charset="-78"/>
            </a:rPr>
            <a:t>گروه‌های کوچک تخریب گر</a:t>
          </a:r>
          <a:endParaRPr lang="fa-IR" sz="19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1847800" y="1592483"/>
        <a:ext cx="1075525" cy="10755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92855-C817-45F3-8FEF-AB0B1FD37CCF}">
      <dsp:nvSpPr>
        <dsp:cNvPr id="0" name=""/>
        <dsp:cNvSpPr/>
      </dsp:nvSpPr>
      <dsp:spPr>
        <a:xfrm>
          <a:off x="2613659" y="51434"/>
          <a:ext cx="2468880" cy="24688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5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rPr>
            <a:t>آلمانی</a:t>
          </a:r>
          <a:endParaRPr lang="fa-IR" sz="35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Zar" pitchFamily="2" charset="-78"/>
          </a:endParaRPr>
        </a:p>
      </dsp:txBody>
      <dsp:txXfrm>
        <a:off x="2942844" y="483488"/>
        <a:ext cx="1810512" cy="1110996"/>
      </dsp:txXfrm>
    </dsp:sp>
    <dsp:sp modelId="{17934A88-C820-411F-B721-C29FBA06DE66}">
      <dsp:nvSpPr>
        <dsp:cNvPr id="0" name=""/>
        <dsp:cNvSpPr/>
      </dsp:nvSpPr>
      <dsp:spPr>
        <a:xfrm>
          <a:off x="3504514" y="1594485"/>
          <a:ext cx="2468880" cy="24688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5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rPr>
            <a:t>ترکیه ای</a:t>
          </a:r>
          <a:endParaRPr lang="fa-IR" sz="35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Zar" pitchFamily="2" charset="-78"/>
          </a:endParaRPr>
        </a:p>
      </dsp:txBody>
      <dsp:txXfrm>
        <a:off x="4259580" y="2232278"/>
        <a:ext cx="1481328" cy="1357884"/>
      </dsp:txXfrm>
    </dsp:sp>
    <dsp:sp modelId="{24DA93D0-2979-4357-A695-9BB535D7215A}">
      <dsp:nvSpPr>
        <dsp:cNvPr id="0" name=""/>
        <dsp:cNvSpPr/>
      </dsp:nvSpPr>
      <dsp:spPr>
        <a:xfrm>
          <a:off x="1722805" y="1594485"/>
          <a:ext cx="2468880" cy="24688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5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rPr>
            <a:t>افغانستانی</a:t>
          </a:r>
          <a:endParaRPr lang="fa-IR" sz="35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B Zar" pitchFamily="2" charset="-78"/>
          </a:endParaRPr>
        </a:p>
      </dsp:txBody>
      <dsp:txXfrm>
        <a:off x="1955292" y="2232278"/>
        <a:ext cx="1481328" cy="1357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255BADF-F2BB-4DCB-9261-0080736C49FC}" type="datetimeFigureOut">
              <a:rPr lang="fa-IR" smtClean="0"/>
              <a:pPr/>
              <a:t>29/03/1441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D9BC308-A4DD-403B-98FE-660AEEC589D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82377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BC308-A4DD-403B-98FE-660AEEC589D4}" type="slidenum">
              <a:rPr lang="fa-IR" smtClean="0"/>
              <a:pPr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6172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11A4A7-9CAB-40E7-885F-B6CEC1AC32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EC9570-DF21-41EA-8D54-75AB7C2A9E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0F4CA8-00EB-42BC-8F68-E9002F967D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AE0FFC-6A05-4E16-9FA0-8571139834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C8C1B-E779-4421-8CBC-7B6BB362B8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041979-023B-42CD-A749-B205A4D7B6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5FFCD-7542-4090-AB25-5DE8360A94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E2E11A-DD17-4E99-999C-4579F463E5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E7CF2C-D45D-42BF-A0EB-7FDA1912A1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7DE6F-8E4B-410D-9D1C-BDD38728B7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A6279-6D4C-407F-80F0-89B7A9956B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D8B3347-D9CA-497A-9E3C-633BAE30A5C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25.jp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4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31.jpe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30.jpg"/><Relationship Id="rId4" Type="http://schemas.openxmlformats.org/officeDocument/2006/relationships/diagramLayout" Target="../diagrams/layout6.xml"/><Relationship Id="rId9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44.jpg"/><Relationship Id="rId4" Type="http://schemas.openxmlformats.org/officeDocument/2006/relationships/diagramLayout" Target="../diagrams/layout7.xml"/><Relationship Id="rId9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gif"/><Relationship Id="rId5" Type="http://schemas.openxmlformats.org/officeDocument/2006/relationships/image" Target="../media/image53.jp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5" Type="http://schemas.openxmlformats.org/officeDocument/2006/relationships/image" Target="../media/image57.jpg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1.jpe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15.jpe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89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3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609600"/>
            <a:ext cx="96012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>
              <a:tabLst>
                <a:tab pos="5730875" algn="r"/>
              </a:tabLst>
            </a:pPr>
            <a:r>
              <a:rPr lang="ar-SA" sz="4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دلایل مدیریت مصرف سوخت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6600" y="1524000"/>
            <a:ext cx="322556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>
              <a:tabLst>
                <a:tab pos="5730875" algn="r"/>
              </a:tabLst>
            </a:pPr>
            <a:r>
              <a:rPr lang="ar-SA" sz="28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6- کسری بودجه دولت 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609600" y="1524000"/>
          <a:ext cx="8001000" cy="393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581128"/>
            <a:ext cx="3260651" cy="175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502880"/>
            <a:ext cx="1342414" cy="114860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319522-E073-4D8D-9B7A-FE82D1BC0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graphicEl>
                                              <a:dgm id="{23319522-E073-4D8D-9B7A-FE82D1BC0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graphicEl>
                                              <a:dgm id="{23319522-E073-4D8D-9B7A-FE82D1BC0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graphicEl>
                                              <a:dgm id="{23319522-E073-4D8D-9B7A-FE82D1BC09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EE0197-E492-4FF4-B332-14CB0AF83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graphicEl>
                                              <a:dgm id="{C6EE0197-E492-4FF4-B332-14CB0AF83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>
                                            <p:graphicEl>
                                              <a:dgm id="{C6EE0197-E492-4FF4-B332-14CB0AF83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>
                                            <p:graphicEl>
                                              <a:dgm id="{C6EE0197-E492-4FF4-B332-14CB0AF831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69FFA9-F1AD-4D13-A392-F680AB3AA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>
                                            <p:graphicEl>
                                              <a:dgm id="{7D69FFA9-F1AD-4D13-A392-F680AB3AA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>
                                            <p:graphicEl>
                                              <a:dgm id="{7D69FFA9-F1AD-4D13-A392-F680AB3AA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>
                                            <p:graphicEl>
                                              <a:dgm id="{7D69FFA9-F1AD-4D13-A392-F680AB3AAC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Graphic spid="7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990600" y="4114800"/>
            <a:ext cx="6934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7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B Zar" pitchFamily="2" charset="-78"/>
              </a:rPr>
              <a:t>عدم استفاده از ظرفیت رسانه ملی،</a:t>
            </a:r>
            <a:r>
              <a:rPr kumimoji="0" lang="fa-IR" sz="2700" b="0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B Zar" pitchFamily="2" charset="-78"/>
              </a:rPr>
              <a:t> </a:t>
            </a:r>
            <a:r>
              <a:rPr kumimoji="0" lang="fa-IR" sz="27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B Zar" pitchFamily="2" charset="-78"/>
              </a:rPr>
              <a:t>رسانه‌های مکتوب و مجازی جهت کاهش نگرانی مردم،</a:t>
            </a:r>
            <a:endParaRPr kumimoji="0" lang="fa-IR" sz="27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cs typeface="B Za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990600"/>
            <a:ext cx="72446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74638" algn="justLow" rtl="1"/>
            <a:r>
              <a:rPr lang="fa-IR" sz="4000" b="1" cap="all" dirty="0">
                <a:ln w="9000" cmpd="sng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B Zar" pitchFamily="2" charset="-78"/>
              </a:rPr>
              <a:t>نقدهایی بر اجرای طرح توسط </a:t>
            </a:r>
            <a:r>
              <a:rPr lang="fa-IR" sz="4000" b="1" cap="all" dirty="0" smtClean="0">
                <a:ln w="9000" cmpd="sng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B Zar" pitchFamily="2" charset="-78"/>
              </a:rPr>
              <a:t>دولت</a:t>
            </a:r>
            <a:endParaRPr lang="en-US" sz="4000" b="1" cap="all" dirty="0">
              <a:ln w="9000" cmpd="sng">
                <a:solidFill>
                  <a:srgbClr val="800000"/>
                </a:solidFill>
                <a:prstDash val="solid"/>
              </a:ln>
              <a:solidFill>
                <a:srgbClr val="800000"/>
              </a:solidFill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7992" y="2209800"/>
            <a:ext cx="6773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B Zar" pitchFamily="2" charset="-78"/>
              </a:rPr>
              <a:t>عدم اعتمادسازی در جامعه و در میان گذاشتن موضوع با مردم ،</a:t>
            </a:r>
            <a:endParaRPr lang="fa-IR" sz="2800" dirty="0">
              <a:solidFill>
                <a:srgbClr val="0033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210580"/>
            <a:ext cx="716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/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Times New Roman" pitchFamily="18" charset="0"/>
                <a:cs typeface="B Zar" pitchFamily="2" charset="-78"/>
              </a:rPr>
              <a:t>عدم هماهنگی بیشتر با مسئولین کشور به ویژه نمایندگان مجلس،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cs typeface="B Zar" pitchFamily="2" charset="-78"/>
            </a:endParaRPr>
          </a:p>
        </p:txBody>
      </p:sp>
      <p:sp>
        <p:nvSpPr>
          <p:cNvPr id="8" name="Action Button: Document 7">
            <a:hlinkClick r:id="" action="ppaction://noaction" highlightClick="1"/>
          </p:cNvPr>
          <p:cNvSpPr/>
          <p:nvPr/>
        </p:nvSpPr>
        <p:spPr bwMode="auto">
          <a:xfrm>
            <a:off x="8077200" y="2286000"/>
            <a:ext cx="381000" cy="381000"/>
          </a:xfrm>
          <a:prstGeom prst="actionButtonDocument">
            <a:avLst/>
          </a:prstGeom>
          <a:solidFill>
            <a:srgbClr val="CC99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rgbClr val="CC99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ction Button: Document 8">
            <a:hlinkClick r:id="" action="ppaction://noaction" highlightClick="1"/>
          </p:cNvPr>
          <p:cNvSpPr/>
          <p:nvPr/>
        </p:nvSpPr>
        <p:spPr bwMode="auto">
          <a:xfrm>
            <a:off x="8077200" y="3276600"/>
            <a:ext cx="381000" cy="381000"/>
          </a:xfrm>
          <a:prstGeom prst="actionButtonDocument">
            <a:avLst/>
          </a:prstGeom>
          <a:solidFill>
            <a:srgbClr val="CC99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rgbClr val="CC99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ction Button: Document 9">
            <a:hlinkClick r:id="" action="ppaction://noaction" highlightClick="1"/>
          </p:cNvPr>
          <p:cNvSpPr/>
          <p:nvPr/>
        </p:nvSpPr>
        <p:spPr bwMode="auto">
          <a:xfrm>
            <a:off x="8077200" y="4343400"/>
            <a:ext cx="381000" cy="381000"/>
          </a:xfrm>
          <a:prstGeom prst="actionButtonDocument">
            <a:avLst/>
          </a:prstGeom>
          <a:solidFill>
            <a:srgbClr val="CC99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rgbClr val="CC99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1ecd27e1dd514483ba897013075602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650" y="4876800"/>
            <a:ext cx="295275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Picture 11" descr="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4572000"/>
            <a:ext cx="2981324" cy="1985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Picture 12" descr="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4724400"/>
            <a:ext cx="3062287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5" grpId="0" build="p"/>
      <p:bldP spid="6" grpId="0" build="p"/>
      <p:bldP spid="7" grpId="0" build="p"/>
      <p:bldP spid="8" grpId="0" build="p" animBg="1"/>
      <p:bldP spid="9" grpId="0" build="p" animBg="1"/>
      <p:bldP spid="10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24600" y="228600"/>
            <a:ext cx="2182008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4000" b="1" dirty="0" smtClean="0">
                <a:ln w="11430"/>
                <a:solidFill>
                  <a:srgbClr val="CC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مبحث </a:t>
            </a:r>
            <a:r>
              <a:rPr lang="fa-IR" sz="4000" b="1" dirty="0" smtClean="0">
                <a:ln w="11430"/>
                <a:solidFill>
                  <a:srgbClr val="CC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دوم</a:t>
            </a:r>
            <a:endParaRPr lang="fa-IR" sz="4000" b="1" dirty="0">
              <a:ln w="11430"/>
              <a:solidFill>
                <a:srgbClr val="CC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9400" y="1410950"/>
            <a:ext cx="2514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fa-IR" sz="4400" dirty="0" smtClean="0">
                <a:ea typeface="Times New Roman" pitchFamily="18" charset="0"/>
                <a:cs typeface="B Titr" panose="00000700000000000000" pitchFamily="2" charset="-78"/>
              </a:rPr>
              <a:t>این 48ساعت!</a:t>
            </a:r>
            <a:endParaRPr lang="en-US" sz="4000" dirty="0">
              <a:ea typeface="Times New Roman" pitchFamily="18" charset="0"/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0" y="1066800"/>
            <a:ext cx="48768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>
              <a:tabLst>
                <a:tab pos="5730875" algn="r"/>
              </a:tabLst>
            </a:pPr>
            <a:r>
              <a:rPr lang="ar-SA" sz="4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شرحی بر واقعه</a:t>
            </a:r>
          </a:p>
        </p:txBody>
      </p:sp>
      <p:sp>
        <p:nvSpPr>
          <p:cNvPr id="9" name="Rectangle 8"/>
          <p:cNvSpPr/>
          <p:nvPr/>
        </p:nvSpPr>
        <p:spPr>
          <a:xfrm>
            <a:off x="-9185" y="1905000"/>
            <a:ext cx="6333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 smtClean="0">
                <a:ea typeface="Times New Roman" pitchFamily="18" charset="0"/>
                <a:cs typeface="B Zar" pitchFamily="2" charset="-78"/>
              </a:rPr>
              <a:t>خشونت</a:t>
            </a:r>
            <a:r>
              <a:rPr lang="fa-IR" sz="2800" dirty="0" smtClean="0">
                <a:ea typeface="Times New Roman" pitchFamily="18" charset="0"/>
                <a:cs typeface="B Zar" pitchFamily="2" charset="-78"/>
              </a:rPr>
              <a:t> </a:t>
            </a:r>
            <a:r>
              <a:rPr lang="ar-SA" sz="2800" dirty="0" smtClean="0">
                <a:ea typeface="Times New Roman" pitchFamily="18" charset="0"/>
                <a:cs typeface="B Zar" pitchFamily="2" charset="-78"/>
              </a:rPr>
              <a:t>بارترین روزهای تاریخ چهل ساله انقلاب اسلامی. </a:t>
            </a:r>
            <a:endParaRPr lang="fa-IR" sz="2800" dirty="0">
              <a:cs typeface="B Zar" pitchFamily="2" charset="-78"/>
            </a:endParaRPr>
          </a:p>
        </p:txBody>
      </p:sp>
      <p:sp>
        <p:nvSpPr>
          <p:cNvPr id="10" name="Left Arrow 9"/>
          <p:cNvSpPr/>
          <p:nvPr/>
        </p:nvSpPr>
        <p:spPr bwMode="auto">
          <a:xfrm>
            <a:off x="6248400" y="1905000"/>
            <a:ext cx="457200" cy="457200"/>
          </a:xfrm>
          <a:prstGeom prst="leftArrow">
            <a:avLst/>
          </a:prstGeom>
          <a:solidFill>
            <a:srgbClr val="CC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752600" y="2514600"/>
            <a:ext cx="5257800" cy="320040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 eaLnBrk="1" hangingPunct="1"/>
            <a:endParaRPr lang="en-US" sz="1400" b="1" dirty="0" smtClean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Times New Roman" pitchFamily="18" charset="0"/>
              <a:cs typeface="B Zar" pitchFamily="2" charset="-78"/>
            </a:endParaRPr>
          </a:p>
          <a:p>
            <a:pPr lvl="0" algn="ctr" rtl="1" eaLnBrk="1" hangingPunct="1"/>
            <a:r>
              <a:rPr lang="ar-SA" sz="32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تجمعات اعتراضی، اقدامات خشونت</a:t>
            </a:r>
            <a:r>
              <a:rPr lang="en-US" sz="32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 </a:t>
            </a:r>
            <a:r>
              <a:rPr lang="ar-SA" sz="32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آمیز و خرابکارانه در بیش از صد شهر کشور </a:t>
            </a:r>
            <a:endParaRPr lang="ar-SA" sz="3200" b="1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Times New Roman" pitchFamily="18" charset="0"/>
              <a:cs typeface="B Zar" pitchFamily="2" charset="-7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1" i="0" u="none" strike="noStrike" normalizeH="0" baseline="0" dirty="0" smtClean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752600" y="2514600"/>
            <a:ext cx="5257800" cy="320040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 eaLnBrk="1" hangingPunct="1"/>
            <a:endParaRPr lang="en-US" sz="2000" b="1" dirty="0" smtClean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Times New Roman" pitchFamily="18" charset="0"/>
              <a:cs typeface="B Zar" pitchFamily="2" charset="-78"/>
            </a:endParaRPr>
          </a:p>
          <a:p>
            <a:pPr lvl="0" algn="ctr" rtl="1" eaLnBrk="1" hangingPunct="1"/>
            <a:r>
              <a:rPr lang="ar-SA" sz="44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کشته و مجروح شدن تعدادی از هموطنان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normalizeH="0" baseline="0" dirty="0" smtClean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752600" y="2514600"/>
            <a:ext cx="5257800" cy="320040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 eaLnBrk="1" hangingPunct="1"/>
            <a:r>
              <a:rPr lang="ar-SA" sz="32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حمله به شهرداری</a:t>
            </a:r>
            <a:r>
              <a:rPr lang="fa-IR" sz="32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‌</a:t>
            </a:r>
            <a:r>
              <a:rPr lang="ar-SA" sz="32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ها، بانک­ها، فروشگاه</a:t>
            </a:r>
            <a:r>
              <a:rPr lang="fa-IR" sz="32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‌</a:t>
            </a:r>
            <a:r>
              <a:rPr lang="ar-SA" sz="32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ها، مراکز درمانی و دیگر تاسیسات و مراکز دولتی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fa-IR" b="1" i="0" u="none" strike="noStrike" normalizeH="0" baseline="0" dirty="0" smtClean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752600" y="2514600"/>
            <a:ext cx="5257800" cy="320040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 eaLnBrk="1" hangingPunct="1"/>
            <a:endParaRPr lang="fa-IR" sz="2400" b="1" dirty="0" smtClean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Times New Roman" pitchFamily="18" charset="0"/>
              <a:cs typeface="B Zar" pitchFamily="2" charset="-78"/>
            </a:endParaRPr>
          </a:p>
          <a:p>
            <a:pPr lvl="0" algn="ctr" rtl="1" eaLnBrk="1" hangingPunct="1"/>
            <a:r>
              <a:rPr lang="ar-SA" sz="48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تخریب بیش</a:t>
            </a:r>
            <a:r>
              <a:rPr lang="fa-IR" sz="48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 </a:t>
            </a:r>
            <a:r>
              <a:rPr lang="ar-SA" sz="48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از 400 بانک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fa-IR" sz="3200" b="1" i="0" u="none" strike="noStrike" normalizeH="0" baseline="0" dirty="0" smtClean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752600" y="2514600"/>
            <a:ext cx="5257800" cy="320040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 eaLnBrk="1" hangingPunct="1"/>
            <a:endParaRPr lang="fa-IR" sz="2000" b="1" dirty="0" smtClean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Times New Roman" pitchFamily="18" charset="0"/>
              <a:cs typeface="B Zar" pitchFamily="2" charset="-78"/>
            </a:endParaRPr>
          </a:p>
          <a:p>
            <a:pPr lvl="0" algn="ctr" rtl="1" eaLnBrk="1" hangingPunct="1"/>
            <a:r>
              <a:rPr lang="ar-SA" sz="44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تخریب ۷۷ فروشگاه </a:t>
            </a:r>
            <a:r>
              <a:rPr lang="ar-SA" sz="40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زنجیره</a:t>
            </a:r>
            <a:r>
              <a:rPr lang="fa-IR" sz="40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‌</a:t>
            </a:r>
            <a:r>
              <a:rPr lang="ar-SA" sz="40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ای</a:t>
            </a:r>
            <a:r>
              <a:rPr lang="ar-SA" sz="44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fa-IR" sz="2800" b="1" i="0" u="none" strike="noStrike" normalizeH="0" baseline="0" dirty="0" smtClean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752600" y="2514600"/>
            <a:ext cx="5257800" cy="320040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 eaLnBrk="1" hangingPunct="1"/>
            <a:endParaRPr lang="fa-IR" sz="2000" b="1" dirty="0" smtClean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Times New Roman" pitchFamily="18" charset="0"/>
              <a:cs typeface="B Zar" pitchFamily="2" charset="-78"/>
            </a:endParaRPr>
          </a:p>
          <a:p>
            <a:pPr lvl="0" algn="ctr" rtl="1" eaLnBrk="1" hangingPunct="1"/>
            <a:r>
              <a:rPr lang="ar-SA" sz="40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دخالت رسانه های غربی در  گسترش ناآرامی ها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fa-IR" sz="2400" b="1" i="0" u="none" strike="noStrike" normalizeH="0" baseline="0" dirty="0" smtClean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752600" y="2514600"/>
            <a:ext cx="5257800" cy="320040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 eaLnBrk="1" hangingPunct="1"/>
            <a:endParaRPr lang="fa-IR" sz="1400" b="1" dirty="0" smtClean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Times New Roman" pitchFamily="18" charset="0"/>
              <a:cs typeface="B Zar" pitchFamily="2" charset="-78"/>
            </a:endParaRPr>
          </a:p>
          <a:p>
            <a:pPr lvl="0" algn="ctr" rtl="1" eaLnBrk="1" hangingPunct="1"/>
            <a:r>
              <a:rPr lang="ar-SA" sz="28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دستگیری سرشاخه‌های اصلی ناآرامی و اغتشاشات در استان‌های البرز، شیراز، تهران و خوزستان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fa-IR" sz="1600" b="1" i="0" u="none" strike="noStrike" normalizeH="0" baseline="0" dirty="0" smtClean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091277"/>
            <a:ext cx="2938996" cy="1960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" y="5065972"/>
            <a:ext cx="3058748" cy="1864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8" grpId="0" build="p"/>
      <p:bldP spid="9" grpId="0" build="p"/>
      <p:bldP spid="10" grpId="0" build="p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066800"/>
            <a:ext cx="75438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>
              <a:tabLst>
                <a:tab pos="5730875" algn="r"/>
              </a:tabLst>
            </a:pPr>
            <a:r>
              <a:rPr lang="ar-SA" sz="4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گروه های فعال در آشوب های اخیر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304800" y="1397000"/>
          <a:ext cx="82296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9840">
            <a:off x="6966884" y="1868988"/>
            <a:ext cx="1860804" cy="1598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9449">
            <a:off x="212861" y="2175354"/>
            <a:ext cx="2170687" cy="14946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039">
            <a:off x="6657740" y="4593705"/>
            <a:ext cx="2065354" cy="15949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8789">
            <a:off x="615669" y="4814780"/>
            <a:ext cx="2020364" cy="1645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15B90D-A0BB-429F-9477-0194A3ECD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graphicEl>
                                              <a:dgm id="{0B15B90D-A0BB-429F-9477-0194A3ECD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graphicEl>
                                              <a:dgm id="{0B15B90D-A0BB-429F-9477-0194A3ECD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graphicEl>
                                              <a:dgm id="{0B15B90D-A0BB-429F-9477-0194A3ECD0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2CFB53-6C6C-41FD-840D-3FC53DC82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>
                                            <p:graphicEl>
                                              <a:dgm id="{1F2CFB53-6C6C-41FD-840D-3FC53DC82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>
                                            <p:graphicEl>
                                              <a:dgm id="{1F2CFB53-6C6C-41FD-840D-3FC53DC82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>
                                            <p:graphicEl>
                                              <a:dgm id="{1F2CFB53-6C6C-41FD-840D-3FC53DC827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F4774C-4299-42FE-A563-93ABA6B77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6">
                                            <p:graphicEl>
                                              <a:dgm id="{B4F4774C-4299-42FE-A563-93ABA6B77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6">
                                            <p:graphicEl>
                                              <a:dgm id="{B4F4774C-4299-42FE-A563-93ABA6B77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6">
                                            <p:graphicEl>
                                              <a:dgm id="{B4F4774C-4299-42FE-A563-93ABA6B77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6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28600" y="2979003"/>
            <a:ext cx="5791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solidFill>
                    <a:srgbClr val="006600"/>
                  </a:solidFill>
                </a:ln>
                <a:solidFill>
                  <a:schemeClr val="tx1"/>
                </a:solidFill>
                <a:ea typeface="Times New Roman" pitchFamily="18" charset="0"/>
                <a:cs typeface="B Zar" pitchFamily="2" charset="-78"/>
              </a:rPr>
              <a:t>آتش زدن مراکز عمومی از قبیل بانک</a:t>
            </a:r>
            <a:r>
              <a:rPr kumimoji="0" lang="fa-IR" sz="2400" b="0" i="0" u="none" strike="noStrike" cap="none" normalizeH="0" baseline="0" dirty="0" smtClean="0">
                <a:ln>
                  <a:solidFill>
                    <a:srgbClr val="006600"/>
                  </a:solidFill>
                </a:ln>
                <a:solidFill>
                  <a:schemeClr val="tx1"/>
                </a:solidFill>
                <a:ea typeface="Times New Roman" pitchFamily="18" charset="0"/>
                <a:cs typeface="B Zar" pitchFamily="2" charset="-78"/>
              </a:rPr>
              <a:t>‌</a:t>
            </a:r>
            <a:r>
              <a:rPr kumimoji="0" lang="ar-SA" sz="2400" b="0" i="0" u="none" strike="noStrike" cap="none" normalizeH="0" baseline="0" dirty="0" smtClean="0">
                <a:ln>
                  <a:solidFill>
                    <a:srgbClr val="006600"/>
                  </a:solidFill>
                </a:ln>
                <a:solidFill>
                  <a:schemeClr val="tx1"/>
                </a:solidFill>
                <a:ea typeface="Times New Roman" pitchFamily="18" charset="0"/>
                <a:cs typeface="B Zar" pitchFamily="2" charset="-78"/>
              </a:rPr>
              <a:t>ها، مراکز علمی-فرهنگی، شهرداری</a:t>
            </a:r>
            <a:r>
              <a:rPr kumimoji="0" lang="fa-IR" sz="2400" b="0" i="0" u="none" strike="noStrike" cap="none" normalizeH="0" baseline="0" dirty="0" smtClean="0">
                <a:ln>
                  <a:solidFill>
                    <a:srgbClr val="006600"/>
                  </a:solidFill>
                </a:ln>
                <a:solidFill>
                  <a:schemeClr val="tx1"/>
                </a:solidFill>
                <a:ea typeface="Times New Roman" pitchFamily="18" charset="0"/>
                <a:cs typeface="B Zar" pitchFamily="2" charset="-78"/>
              </a:rPr>
              <a:t>‌</a:t>
            </a:r>
            <a:r>
              <a:rPr kumimoji="0" lang="ar-SA" sz="2400" b="0" i="0" u="none" strike="noStrike" cap="none" normalizeH="0" baseline="0" dirty="0" smtClean="0">
                <a:ln>
                  <a:solidFill>
                    <a:srgbClr val="006600"/>
                  </a:solidFill>
                </a:ln>
                <a:solidFill>
                  <a:schemeClr val="tx1"/>
                </a:solidFill>
                <a:ea typeface="Times New Roman" pitchFamily="18" charset="0"/>
                <a:cs typeface="B Zar" pitchFamily="2" charset="-78"/>
              </a:rPr>
              <a:t>ها، فروشگاه</a:t>
            </a:r>
            <a:r>
              <a:rPr kumimoji="0" lang="fa-IR" sz="2400" b="0" i="0" u="none" strike="noStrike" cap="none" normalizeH="0" baseline="0" dirty="0" smtClean="0">
                <a:ln>
                  <a:solidFill>
                    <a:srgbClr val="006600"/>
                  </a:solidFill>
                </a:ln>
                <a:solidFill>
                  <a:schemeClr val="tx1"/>
                </a:solidFill>
                <a:ea typeface="Times New Roman" pitchFamily="18" charset="0"/>
                <a:cs typeface="B Zar" pitchFamily="2" charset="-78"/>
              </a:rPr>
              <a:t>‌</a:t>
            </a:r>
            <a:r>
              <a:rPr kumimoji="0" lang="ar-SA" sz="2400" b="0" i="0" u="none" strike="noStrike" cap="none" normalizeH="0" baseline="0" dirty="0" smtClean="0">
                <a:ln>
                  <a:solidFill>
                    <a:srgbClr val="006600"/>
                  </a:solidFill>
                </a:ln>
                <a:solidFill>
                  <a:schemeClr val="tx1"/>
                </a:solidFill>
                <a:ea typeface="Times New Roman" pitchFamily="18" charset="0"/>
                <a:cs typeface="B Zar" pitchFamily="2" charset="-78"/>
              </a:rPr>
              <a:t>های زنجیره</a:t>
            </a:r>
            <a:r>
              <a:rPr kumimoji="0" lang="fa-IR" sz="2400" b="0" i="0" u="none" strike="noStrike" cap="none" normalizeH="0" baseline="0" dirty="0" smtClean="0">
                <a:ln>
                  <a:solidFill>
                    <a:srgbClr val="006600"/>
                  </a:solidFill>
                </a:ln>
                <a:solidFill>
                  <a:schemeClr val="tx1"/>
                </a:solidFill>
                <a:ea typeface="Times New Roman" pitchFamily="18" charset="0"/>
                <a:cs typeface="B Zar" pitchFamily="2" charset="-78"/>
              </a:rPr>
              <a:t>‌</a:t>
            </a:r>
            <a:r>
              <a:rPr kumimoji="0" lang="ar-SA" sz="2400" b="0" i="0" u="none" strike="noStrike" cap="none" normalizeH="0" baseline="0" dirty="0" smtClean="0">
                <a:ln>
                  <a:solidFill>
                    <a:srgbClr val="006600"/>
                  </a:solidFill>
                </a:ln>
                <a:solidFill>
                  <a:schemeClr val="tx1"/>
                </a:solidFill>
                <a:ea typeface="Times New Roman" pitchFamily="18" charset="0"/>
                <a:cs typeface="B Zar" pitchFamily="2" charset="-78"/>
              </a:rPr>
              <a:t>ای </a:t>
            </a:r>
            <a:endParaRPr kumimoji="0" lang="ar-SA" sz="2400" b="0" i="0" u="none" strike="noStrike" cap="none" normalizeH="0" baseline="0" dirty="0" smtClean="0">
              <a:ln>
                <a:solidFill>
                  <a:srgbClr val="006600"/>
                </a:solidFill>
              </a:ln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4600" y="228600"/>
            <a:ext cx="2228495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4000" b="1" dirty="0" smtClean="0">
                <a:ln w="11430"/>
                <a:solidFill>
                  <a:srgbClr val="CC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مبحث </a:t>
            </a:r>
            <a:r>
              <a:rPr lang="fa-IR" sz="4000" b="1" dirty="0">
                <a:ln w="11430"/>
                <a:solidFill>
                  <a:srgbClr val="CC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س</a:t>
            </a:r>
            <a:r>
              <a:rPr lang="fa-IR" sz="4000" b="1" dirty="0" smtClean="0">
                <a:ln w="11430"/>
                <a:solidFill>
                  <a:srgbClr val="CC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وم</a:t>
            </a:r>
            <a:endParaRPr lang="fa-IR" sz="4000" b="1" dirty="0">
              <a:ln w="11430"/>
              <a:solidFill>
                <a:srgbClr val="CC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1066800"/>
            <a:ext cx="67056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>
              <a:tabLst>
                <a:tab pos="5730875" algn="r"/>
              </a:tabLst>
            </a:pPr>
            <a:r>
              <a:rPr lang="ar-SA" sz="4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نشانه</a:t>
            </a:r>
            <a:r>
              <a:rPr lang="fa-IR" sz="4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‌</a:t>
            </a:r>
            <a:r>
              <a:rPr lang="ar-SA" sz="4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گان و مختصات وقایع آبان88</a:t>
            </a:r>
          </a:p>
        </p:txBody>
      </p:sp>
      <p:sp>
        <p:nvSpPr>
          <p:cNvPr id="7" name="Rectangle 6"/>
          <p:cNvSpPr/>
          <p:nvPr/>
        </p:nvSpPr>
        <p:spPr>
          <a:xfrm>
            <a:off x="6781800" y="2895600"/>
            <a:ext cx="2209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SA" sz="2800" b="1" dirty="0" smtClean="0">
                <a:ln>
                  <a:solidFill>
                    <a:srgbClr val="C00000"/>
                  </a:solidFill>
                </a:ln>
                <a:solidFill>
                  <a:srgbClr val="800000"/>
                </a:solidFill>
                <a:ea typeface="Times New Roman" pitchFamily="18" charset="0"/>
                <a:cs typeface="B Zar" pitchFamily="2" charset="-78"/>
              </a:rPr>
              <a:t>خشونت</a:t>
            </a:r>
            <a:r>
              <a:rPr lang="fa-IR" sz="2800" b="1" dirty="0" smtClean="0">
                <a:ln>
                  <a:solidFill>
                    <a:srgbClr val="C00000"/>
                  </a:solidFill>
                </a:ln>
                <a:solidFill>
                  <a:srgbClr val="800000"/>
                </a:solidFill>
                <a:ea typeface="Times New Roman" pitchFamily="18" charset="0"/>
                <a:cs typeface="B Zar" pitchFamily="2" charset="-78"/>
              </a:rPr>
              <a:t>‌</a:t>
            </a:r>
            <a:r>
              <a:rPr lang="ar-SA" sz="2800" b="1" dirty="0" smtClean="0">
                <a:ln>
                  <a:solidFill>
                    <a:srgbClr val="C00000"/>
                  </a:solidFill>
                </a:ln>
                <a:solidFill>
                  <a:srgbClr val="800000"/>
                </a:solidFill>
                <a:ea typeface="Times New Roman" pitchFamily="18" charset="0"/>
                <a:cs typeface="B Zar" pitchFamily="2" charset="-78"/>
              </a:rPr>
              <a:t>های بی</a:t>
            </a:r>
            <a:r>
              <a:rPr lang="fa-IR" sz="2800" b="1" dirty="0" smtClean="0">
                <a:ln>
                  <a:solidFill>
                    <a:srgbClr val="C00000"/>
                  </a:solidFill>
                </a:ln>
                <a:solidFill>
                  <a:srgbClr val="800000"/>
                </a:solidFill>
                <a:ea typeface="Times New Roman" pitchFamily="18" charset="0"/>
                <a:cs typeface="B Zar" pitchFamily="2" charset="-78"/>
              </a:rPr>
              <a:t>‌</a:t>
            </a:r>
            <a:r>
              <a:rPr lang="ar-SA" sz="2800" b="1" dirty="0" smtClean="0">
                <a:ln>
                  <a:solidFill>
                    <a:srgbClr val="C00000"/>
                  </a:solidFill>
                </a:ln>
                <a:solidFill>
                  <a:srgbClr val="800000"/>
                </a:solidFill>
                <a:ea typeface="Times New Roman" pitchFamily="18" charset="0"/>
                <a:cs typeface="B Zar" pitchFamily="2" charset="-78"/>
              </a:rPr>
              <a:t>سابقه</a:t>
            </a:r>
            <a:endParaRPr lang="en-US" sz="1600" dirty="0">
              <a:ln>
                <a:solidFill>
                  <a:srgbClr val="C00000"/>
                </a:solidFill>
              </a:ln>
              <a:solidFill>
                <a:srgbClr val="800000"/>
              </a:solidFill>
              <a:cs typeface="B Zar" pitchFamily="2" charset="-78"/>
            </a:endParaRPr>
          </a:p>
        </p:txBody>
      </p:sp>
      <p:sp>
        <p:nvSpPr>
          <p:cNvPr id="8" name="Right Brace 7"/>
          <p:cNvSpPr/>
          <p:nvPr/>
        </p:nvSpPr>
        <p:spPr bwMode="auto">
          <a:xfrm>
            <a:off x="6324600" y="2209800"/>
            <a:ext cx="533400" cy="2362200"/>
          </a:xfrm>
          <a:prstGeom prst="rightBrace">
            <a:avLst>
              <a:gd name="adj1" fmla="val 45833"/>
              <a:gd name="adj2" fmla="val 50000"/>
            </a:avLst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2286000"/>
            <a:ext cx="6278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74638" algn="justLow" rtl="1"/>
            <a:r>
              <a:rPr lang="ar-SA" sz="2800" dirty="0" smtClean="0">
                <a:ln>
                  <a:solidFill>
                    <a:srgbClr val="006600"/>
                  </a:solidFill>
                </a:ln>
                <a:ea typeface="Times New Roman" pitchFamily="18" charset="0"/>
                <a:cs typeface="B Zar" pitchFamily="2" charset="-78"/>
              </a:rPr>
              <a:t>به </a:t>
            </a:r>
            <a:r>
              <a:rPr lang="ar-SA" sz="2800" dirty="0">
                <a:ln>
                  <a:solidFill>
                    <a:srgbClr val="006600"/>
                  </a:solidFill>
                </a:ln>
                <a:ea typeface="Times New Roman" pitchFamily="18" charset="0"/>
                <a:cs typeface="B Zar" pitchFamily="2" charset="-78"/>
              </a:rPr>
              <a:t>آتش کشیدن بیش از صد دستگاه آمبولانس اورژانس</a:t>
            </a:r>
            <a:endParaRPr lang="en-US" sz="2800" dirty="0">
              <a:ln>
                <a:solidFill>
                  <a:srgbClr val="006600"/>
                </a:solidFill>
              </a:ln>
              <a:cs typeface="B Zar" pitchFamily="2" charset="-78"/>
            </a:endParaRPr>
          </a:p>
        </p:txBody>
      </p:sp>
      <p:sp>
        <p:nvSpPr>
          <p:cNvPr id="10" name="Donut 9"/>
          <p:cNvSpPr/>
          <p:nvPr/>
        </p:nvSpPr>
        <p:spPr bwMode="auto">
          <a:xfrm>
            <a:off x="6096000" y="2362200"/>
            <a:ext cx="381000" cy="381000"/>
          </a:xfrm>
          <a:prstGeom prst="donu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onut 10"/>
          <p:cNvSpPr/>
          <p:nvPr/>
        </p:nvSpPr>
        <p:spPr bwMode="auto">
          <a:xfrm>
            <a:off x="6096000" y="3200400"/>
            <a:ext cx="381000" cy="381000"/>
          </a:xfrm>
          <a:prstGeom prst="donu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onut 11"/>
          <p:cNvSpPr/>
          <p:nvPr/>
        </p:nvSpPr>
        <p:spPr bwMode="auto">
          <a:xfrm>
            <a:off x="6096000" y="4038600"/>
            <a:ext cx="381000" cy="381000"/>
          </a:xfrm>
          <a:prstGeom prst="donu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6958" y="3972580"/>
            <a:ext cx="5296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rtl="1"/>
            <a:r>
              <a:rPr lang="fa-IR" sz="2800" dirty="0" smtClean="0">
                <a:ln>
                  <a:solidFill>
                    <a:srgbClr val="006600"/>
                  </a:solidFill>
                </a:ln>
                <a:ea typeface="Times New Roman" pitchFamily="18" charset="0"/>
                <a:cs typeface="B Zar" pitchFamily="2" charset="-78"/>
              </a:rPr>
              <a:t>کشتار هموطنان بیگناه، بسیجیان و نیروهای نظامی</a:t>
            </a:r>
            <a:endParaRPr lang="en-US" sz="2800" dirty="0">
              <a:ln>
                <a:solidFill>
                  <a:srgbClr val="006600"/>
                </a:solidFill>
              </a:ln>
              <a:cs typeface="B Zar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4448">
            <a:off x="1589570" y="4794898"/>
            <a:ext cx="2555776" cy="17038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6852">
            <a:off x="5522620" y="5053888"/>
            <a:ext cx="2762961" cy="1409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0"/>
                            </p:stCondLst>
                            <p:childTnLst>
                              <p:par>
                                <p:cTn id="62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40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6000"/>
                            </p:stCondLst>
                            <p:childTnLst>
                              <p:par>
                                <p:cTn id="80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80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5" grpId="0" build="p"/>
      <p:bldP spid="6" grpId="0" build="p"/>
      <p:bldP spid="7" grpId="0" build="p"/>
      <p:bldP spid="8" grpId="0" build="p" animBg="1"/>
      <p:bldP spid="9" grpId="0" build="p"/>
      <p:bldP spid="10" grpId="0" build="p" animBg="1"/>
      <p:bldP spid="11" grpId="0" build="p" animBg="1"/>
      <p:bldP spid="12" grpId="0" build="p" animBg="1"/>
      <p:bldP spid="1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533400"/>
            <a:ext cx="67056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>
              <a:tabLst>
                <a:tab pos="5730875" algn="r"/>
              </a:tabLst>
            </a:pPr>
            <a:r>
              <a:rPr lang="ar-SA" sz="4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نشانه</a:t>
            </a:r>
            <a:r>
              <a:rPr lang="fa-IR" sz="4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‌</a:t>
            </a:r>
            <a:r>
              <a:rPr lang="ar-SA" sz="4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گان و مختصات وقایع آبان88</a:t>
            </a:r>
          </a:p>
        </p:txBody>
      </p:sp>
      <p:graphicFrame>
        <p:nvGraphicFramePr>
          <p:cNvPr id="12" name="Diagram 11"/>
          <p:cNvGraphicFramePr/>
          <p:nvPr/>
        </p:nvGraphicFramePr>
        <p:xfrm>
          <a:off x="304800" y="1371600"/>
          <a:ext cx="8534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7206">
            <a:off x="6012160" y="1270171"/>
            <a:ext cx="2827982" cy="14234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80943">
            <a:off x="6343168" y="4607558"/>
            <a:ext cx="3024758" cy="19026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8716">
            <a:off x="290119" y="4479348"/>
            <a:ext cx="2629180" cy="19295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2198">
            <a:off x="-116865" y="1523159"/>
            <a:ext cx="3138357" cy="1733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93FE31F-DAF5-4EBB-8E34-D3C0C5F0E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>
                                            <p:graphicEl>
                                              <a:dgm id="{B93FE31F-DAF5-4EBB-8E34-D3C0C5F0E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>
                                            <p:graphicEl>
                                              <a:dgm id="{B93FE31F-DAF5-4EBB-8E34-D3C0C5F0E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>
                                            <p:graphicEl>
                                              <a:dgm id="{B93FE31F-DAF5-4EBB-8E34-D3C0C5F0E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A30F540-A6F4-46E3-9B0E-E4B337291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>
                                            <p:graphicEl>
                                              <a:dgm id="{2A30F540-A6F4-46E3-9B0E-E4B337291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>
                                            <p:graphicEl>
                                              <a:dgm id="{2A30F540-A6F4-46E3-9B0E-E4B337291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>
                                            <p:graphicEl>
                                              <a:dgm id="{2A30F540-A6F4-46E3-9B0E-E4B3372912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FAEC96B-7B71-48F7-BF61-C13394CF1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>
                                            <p:graphicEl>
                                              <a:dgm id="{DFAEC96B-7B71-48F7-BF61-C13394CF1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>
                                            <p:graphicEl>
                                              <a:dgm id="{DFAEC96B-7B71-48F7-BF61-C13394CF1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>
                                            <p:graphicEl>
                                              <a:dgm id="{DFAEC96B-7B71-48F7-BF61-C13394CF11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D0D5DB4-0728-49A0-84F5-605BCA382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>
                                            <p:graphicEl>
                                              <a:dgm id="{9D0D5DB4-0728-49A0-84F5-605BCA382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>
                                            <p:graphicEl>
                                              <a:dgm id="{9D0D5DB4-0728-49A0-84F5-605BCA382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>
                                            <p:graphicEl>
                                              <a:dgm id="{9D0D5DB4-0728-49A0-84F5-605BCA382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307C777-6439-4775-BB34-FBE8EF67A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>
                                            <p:graphicEl>
                                              <a:dgm id="{4307C777-6439-4775-BB34-FBE8EF67A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>
                                            <p:graphicEl>
                                              <a:dgm id="{4307C777-6439-4775-BB34-FBE8EF67A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>
                                            <p:graphicEl>
                                              <a:dgm id="{4307C777-6439-4775-BB34-FBE8EF67AE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E2A0968-5701-409E-AC95-EF969C911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>
                                            <p:graphicEl>
                                              <a:dgm id="{BE2A0968-5701-409E-AC95-EF969C911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>
                                            <p:graphicEl>
                                              <a:dgm id="{BE2A0968-5701-409E-AC95-EF969C911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>
                                            <p:graphicEl>
                                              <a:dgm id="{BE2A0968-5701-409E-AC95-EF969C911B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DFB0620-A047-499D-A61E-CAEA39779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>
                                            <p:graphicEl>
                                              <a:dgm id="{8DFB0620-A047-499D-A61E-CAEA39779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>
                                            <p:graphicEl>
                                              <a:dgm id="{8DFB0620-A047-499D-A61E-CAEA39779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>
                                            <p:graphicEl>
                                              <a:dgm id="{8DFB0620-A047-499D-A61E-CAEA397790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12F87B8-3121-4086-8AC8-C0840D575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>
                                            <p:graphicEl>
                                              <a:dgm id="{212F87B8-3121-4086-8AC8-C0840D575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>
                                            <p:graphicEl>
                                              <a:dgm id="{212F87B8-3121-4086-8AC8-C0840D575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">
                                            <p:graphicEl>
                                              <a:dgm id="{212F87B8-3121-4086-8AC8-C0840D5759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1896682-1E12-4891-9B01-1016B63B6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>
                                            <p:graphicEl>
                                              <a:dgm id="{41896682-1E12-4891-9B01-1016B63B6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>
                                            <p:graphicEl>
                                              <a:dgm id="{41896682-1E12-4891-9B01-1016B63B6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">
                                            <p:graphicEl>
                                              <a:dgm id="{41896682-1E12-4891-9B01-1016B63B67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FAC6725-E71A-4DAC-9C8A-768E10963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>
                                            <p:graphicEl>
                                              <a:dgm id="{4FAC6725-E71A-4DAC-9C8A-768E10963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">
                                            <p:graphicEl>
                                              <a:dgm id="{4FAC6725-E71A-4DAC-9C8A-768E10963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2">
                                            <p:graphicEl>
                                              <a:dgm id="{4FAC6725-E71A-4DAC-9C8A-768E10963D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500"/>
                            </p:stCondLst>
                            <p:childTnLst>
                              <p:par>
                                <p:cTn id="7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4EDDCC5-C748-47F3-A339-0575572CA9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2">
                                            <p:graphicEl>
                                              <a:dgm id="{84EDDCC5-C748-47F3-A339-0575572CA9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2">
                                            <p:graphicEl>
                                              <a:dgm id="{84EDDCC5-C748-47F3-A339-0575572CA9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2">
                                            <p:graphicEl>
                                              <a:dgm id="{84EDDCC5-C748-47F3-A339-0575572CA9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500"/>
                            </p:stCondLst>
                            <p:childTnLst>
                              <p:par>
                                <p:cTn id="8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12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95400" y="1066800"/>
            <a:ext cx="67056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>
              <a:tabLst>
                <a:tab pos="5730875" algn="r"/>
              </a:tabLst>
            </a:pPr>
            <a:r>
              <a:rPr lang="ar-SA" sz="4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نشانه</a:t>
            </a:r>
            <a:r>
              <a:rPr lang="fa-IR" sz="4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‌</a:t>
            </a:r>
            <a:r>
              <a:rPr lang="ar-SA" sz="4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گان و مختصات وقایع آبان88</a:t>
            </a:r>
          </a:p>
        </p:txBody>
      </p:sp>
      <p:sp>
        <p:nvSpPr>
          <p:cNvPr id="10" name="Flowchart: Terminator 9"/>
          <p:cNvSpPr/>
          <p:nvPr/>
        </p:nvSpPr>
        <p:spPr bwMode="auto">
          <a:xfrm>
            <a:off x="1676400" y="2133600"/>
            <a:ext cx="5943600" cy="762000"/>
          </a:xfrm>
          <a:prstGeom prst="flowChartTerminator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ctr" rtl="1" eaLnBrk="1" hangingPunct="1"/>
            <a:r>
              <a:rPr kumimoji="0" lang="ar-SA" sz="28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rgbClr val="800000"/>
                </a:solidFill>
                <a:effectLst/>
                <a:ea typeface="Times New Roman" pitchFamily="18" charset="0"/>
                <a:cs typeface="B Zar" pitchFamily="2" charset="-78"/>
              </a:rPr>
              <a:t>فقدان تجمع خیابانی معطوف به اعتراض</a:t>
            </a:r>
            <a:endParaRPr kumimoji="0" lang="en-US" sz="16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rgbClr val="800000"/>
              </a:solidFill>
              <a:effectLst/>
              <a:cs typeface="B Zar" pitchFamily="2" charset="-78"/>
            </a:endParaRPr>
          </a:p>
        </p:txBody>
      </p:sp>
      <p:sp>
        <p:nvSpPr>
          <p:cNvPr id="11" name="Flowchart: Terminator 10"/>
          <p:cNvSpPr/>
          <p:nvPr/>
        </p:nvSpPr>
        <p:spPr bwMode="auto">
          <a:xfrm>
            <a:off x="2133600" y="3048000"/>
            <a:ext cx="5105400" cy="609600"/>
          </a:xfrm>
          <a:prstGeom prst="flowChartTerminator">
            <a:avLst/>
          </a:prstGeom>
          <a:solidFill>
            <a:srgbClr val="CC99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ctr" rtl="1" eaLnBrk="1" hangingPunct="1"/>
            <a:r>
              <a:rPr kumimoji="0" lang="ar-SA" sz="2400" b="1" i="0" u="none" strike="noStrike" cap="none" normalizeH="0" baseline="0" dirty="0" smtClean="0">
                <a:ln>
                  <a:solidFill>
                    <a:srgbClr val="006600"/>
                  </a:solidFill>
                </a:ln>
                <a:solidFill>
                  <a:schemeClr val="tx1"/>
                </a:solidFill>
                <a:effectLst/>
                <a:ea typeface="Times New Roman" pitchFamily="18" charset="0"/>
                <a:cs typeface="B Zar" pitchFamily="2" charset="-78"/>
              </a:rPr>
              <a:t>عدم تجمع خیابانی در ساعت</a:t>
            </a:r>
            <a:r>
              <a:rPr kumimoji="0" lang="fa-IR" sz="2400" b="1" i="0" u="none" strike="noStrike" cap="none" normalizeH="0" baseline="0" dirty="0" smtClean="0">
                <a:ln>
                  <a:solidFill>
                    <a:srgbClr val="006600"/>
                  </a:solidFill>
                </a:ln>
                <a:solidFill>
                  <a:schemeClr val="tx1"/>
                </a:solidFill>
                <a:effectLst/>
                <a:ea typeface="Times New Roman" pitchFamily="18" charset="0"/>
                <a:cs typeface="B Zar" pitchFamily="2" charset="-78"/>
              </a:rPr>
              <a:t>‌</a:t>
            </a:r>
            <a:r>
              <a:rPr kumimoji="0" lang="ar-SA" sz="2400" b="1" i="0" u="none" strike="noStrike" cap="none" normalizeH="0" baseline="0" dirty="0" smtClean="0">
                <a:ln>
                  <a:solidFill>
                    <a:srgbClr val="006600"/>
                  </a:solidFill>
                </a:ln>
                <a:solidFill>
                  <a:schemeClr val="tx1"/>
                </a:solidFill>
                <a:effectLst/>
                <a:ea typeface="Times New Roman" pitchFamily="18" charset="0"/>
                <a:cs typeface="B Zar" pitchFamily="2" charset="-78"/>
              </a:rPr>
              <a:t>های ابتدایی</a:t>
            </a:r>
          </a:p>
        </p:txBody>
      </p:sp>
      <p:sp>
        <p:nvSpPr>
          <p:cNvPr id="12" name="Flowchart: Terminator 11"/>
          <p:cNvSpPr/>
          <p:nvPr/>
        </p:nvSpPr>
        <p:spPr bwMode="auto">
          <a:xfrm>
            <a:off x="2133600" y="3810000"/>
            <a:ext cx="5105400" cy="609600"/>
          </a:xfrm>
          <a:prstGeom prst="flowChartTerminator">
            <a:avLst/>
          </a:prstGeom>
          <a:solidFill>
            <a:srgbClr val="CC99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ctr" rtl="1" eaLnBrk="1" hangingPunct="1"/>
            <a:r>
              <a:rPr kumimoji="0" lang="ar-SA" sz="2400" b="1" i="0" u="none" strike="noStrike" cap="none" normalizeH="0" baseline="0" dirty="0" smtClean="0">
                <a:ln>
                  <a:solidFill>
                    <a:srgbClr val="006600"/>
                  </a:solidFill>
                </a:ln>
                <a:solidFill>
                  <a:schemeClr val="tx1"/>
                </a:solidFill>
                <a:effectLst/>
                <a:ea typeface="Times New Roman" pitchFamily="18" charset="0"/>
                <a:cs typeface="B Zar" pitchFamily="2" charset="-78"/>
              </a:rPr>
              <a:t>تبدیل سریع اعتراض به آشوب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0187">
            <a:off x="260471" y="4611672"/>
            <a:ext cx="3363344" cy="1658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5685">
            <a:off x="5100918" y="4848850"/>
            <a:ext cx="3606951" cy="17657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 animBg="1"/>
      <p:bldP spid="11" grpId="0" build="p" animBg="1"/>
      <p:bldP spid="12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95400" y="914400"/>
            <a:ext cx="67056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>
              <a:tabLst>
                <a:tab pos="5730875" algn="r"/>
              </a:tabLst>
            </a:pPr>
            <a:r>
              <a:rPr lang="ar-SA" sz="4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نشانه</a:t>
            </a:r>
            <a:r>
              <a:rPr lang="fa-IR" sz="4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‌</a:t>
            </a:r>
            <a:r>
              <a:rPr lang="ar-SA" sz="4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گان و مختصات وقایع آبان88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2281535"/>
            <a:ext cx="6324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rtl="1"/>
            <a:r>
              <a:rPr kumimoji="0" lang="ar-SA" sz="2600" b="0" i="0" u="none" strike="noStrike" cap="none" normalizeH="0" baseline="0" dirty="0" smtClean="0">
                <a:ln>
                  <a:solidFill>
                    <a:srgbClr val="006600"/>
                  </a:solidFill>
                </a:ln>
                <a:solidFill>
                  <a:schemeClr val="tx1"/>
                </a:solidFill>
                <a:ea typeface="Times New Roman" pitchFamily="18" charset="0"/>
                <a:cs typeface="B Zar" pitchFamily="2" charset="-78"/>
              </a:rPr>
              <a:t>علت افزایش تلفات انسانی نیز از این خصلت نشئت می‌گیرد.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10400" y="2590800"/>
            <a:ext cx="2209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SA" sz="2800" b="1" dirty="0" smtClean="0">
                <a:ln>
                  <a:solidFill>
                    <a:srgbClr val="C00000"/>
                  </a:solidFill>
                </a:ln>
                <a:solidFill>
                  <a:srgbClr val="800000"/>
                </a:solidFill>
                <a:ea typeface="Times New Roman" pitchFamily="18" charset="0"/>
                <a:cs typeface="B Zar" pitchFamily="2" charset="-78"/>
              </a:rPr>
              <a:t>اصرار برای حمله به مراکز نظامی</a:t>
            </a:r>
          </a:p>
        </p:txBody>
      </p:sp>
      <p:sp>
        <p:nvSpPr>
          <p:cNvPr id="11" name="Right Brace 10"/>
          <p:cNvSpPr/>
          <p:nvPr/>
        </p:nvSpPr>
        <p:spPr bwMode="auto">
          <a:xfrm>
            <a:off x="6705600" y="1981200"/>
            <a:ext cx="533400" cy="2590800"/>
          </a:xfrm>
          <a:prstGeom prst="rightBrace">
            <a:avLst>
              <a:gd name="adj1" fmla="val 45833"/>
              <a:gd name="adj2" fmla="val 50000"/>
            </a:avLst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onut 13"/>
          <p:cNvSpPr/>
          <p:nvPr/>
        </p:nvSpPr>
        <p:spPr bwMode="auto">
          <a:xfrm>
            <a:off x="6477000" y="2286000"/>
            <a:ext cx="381000" cy="381000"/>
          </a:xfrm>
          <a:prstGeom prst="donu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Donut 14"/>
          <p:cNvSpPr/>
          <p:nvPr/>
        </p:nvSpPr>
        <p:spPr bwMode="auto">
          <a:xfrm>
            <a:off x="6477000" y="3124200"/>
            <a:ext cx="381000" cy="381000"/>
          </a:xfrm>
          <a:prstGeom prst="donu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134336" y="3088957"/>
            <a:ext cx="74457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/>
            <a:r>
              <a:rPr lang="fa-IR" sz="2600" dirty="0" smtClean="0">
                <a:ln>
                  <a:solidFill>
                    <a:srgbClr val="006600"/>
                  </a:solidFill>
                </a:ln>
                <a:ea typeface="Times New Roman" pitchFamily="18" charset="0"/>
                <a:cs typeface="B Zar" pitchFamily="2" charset="-78"/>
              </a:rPr>
              <a:t>حمله به ده‌ها کلانتری، پایگاه سپاه و بسیج با سلاح گرم و سرد.</a:t>
            </a:r>
          </a:p>
        </p:txBody>
      </p:sp>
      <p:sp>
        <p:nvSpPr>
          <p:cNvPr id="17" name="Donut 16"/>
          <p:cNvSpPr/>
          <p:nvPr/>
        </p:nvSpPr>
        <p:spPr bwMode="auto">
          <a:xfrm>
            <a:off x="6477000" y="4036993"/>
            <a:ext cx="381000" cy="381000"/>
          </a:xfrm>
          <a:prstGeom prst="donu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20644" y="4003357"/>
            <a:ext cx="635106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/>
            <a:r>
              <a:rPr lang="fa-IR" sz="2600" dirty="0" smtClean="0">
                <a:ln>
                  <a:solidFill>
                    <a:srgbClr val="006600"/>
                  </a:solidFill>
                </a:ln>
                <a:ea typeface="Times New Roman" pitchFamily="18" charset="0"/>
                <a:cs typeface="B Zar" pitchFamily="2" charset="-78"/>
              </a:rPr>
              <a:t>شهادت چندین نظامی، سپاهی و بسیجی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1376">
            <a:off x="5127107" y="4535925"/>
            <a:ext cx="3156982" cy="1797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1809">
            <a:off x="934748" y="4628550"/>
            <a:ext cx="3059972" cy="1871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500"/>
                            </p:stCondLst>
                            <p:childTnLst>
                              <p:par>
                                <p:cTn id="71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  <p:bldP spid="10" grpId="0" build="p"/>
      <p:bldP spid="11" grpId="0" build="p" animBg="1"/>
      <p:bldP spid="14" grpId="0" build="p" animBg="1"/>
      <p:bldP spid="15" grpId="0" build="p" animBg="1"/>
      <p:bldP spid="16" grpId="0" build="p"/>
      <p:bldP spid="17" grpId="0" build="p" animBg="1"/>
      <p:bldP spid="1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914400"/>
            <a:ext cx="67056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>
              <a:tabLst>
                <a:tab pos="5730875" algn="r"/>
              </a:tabLst>
            </a:pPr>
            <a:r>
              <a:rPr lang="ar-SA" sz="4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نشانه</a:t>
            </a:r>
            <a:r>
              <a:rPr lang="fa-IR" sz="4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‌</a:t>
            </a:r>
            <a:r>
              <a:rPr lang="ar-SA" sz="4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گان و مختصات وقایع آبان88</a:t>
            </a:r>
          </a:p>
        </p:txBody>
      </p:sp>
      <p:sp>
        <p:nvSpPr>
          <p:cNvPr id="6" name="Flowchart: Terminator 5"/>
          <p:cNvSpPr/>
          <p:nvPr/>
        </p:nvSpPr>
        <p:spPr bwMode="auto">
          <a:xfrm>
            <a:off x="3048000" y="1828800"/>
            <a:ext cx="2971800" cy="685800"/>
          </a:xfrm>
          <a:prstGeom prst="flowChartTerminator">
            <a:avLst/>
          </a:prstGeom>
          <a:solidFill>
            <a:srgbClr val="FFFF99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ctr" rtl="1" eaLnBrk="1" hangingPunct="1"/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ea typeface="Times New Roman" pitchFamily="18" charset="0"/>
                <a:cs typeface="B Zar" pitchFamily="2" charset="-78"/>
              </a:rPr>
              <a:t>مهارت در تخریب</a:t>
            </a:r>
          </a:p>
        </p:txBody>
      </p:sp>
      <p:sp>
        <p:nvSpPr>
          <p:cNvPr id="7" name="Snip and Round Single Corner Rectangle 6"/>
          <p:cNvSpPr/>
          <p:nvPr/>
        </p:nvSpPr>
        <p:spPr bwMode="auto">
          <a:xfrm>
            <a:off x="1066800" y="2819400"/>
            <a:ext cx="7010400" cy="3048000"/>
          </a:xfrm>
          <a:prstGeom prst="snipRoundRect">
            <a:avLst>
              <a:gd name="adj1" fmla="val 10417"/>
              <a:gd name="adj2" fmla="val 11111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ctr" rtl="1" eaLnBrk="1" hangingPunct="1"/>
            <a:endParaRPr kumimoji="0" lang="fa-IR" sz="2400" b="1" i="0" u="none" strike="noStrike" cap="all" normalizeH="0" baseline="0" dirty="0" smtClean="0">
              <a:ln w="9000" cmpd="sng">
                <a:solidFill>
                  <a:srgbClr val="0033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Times New Roman" pitchFamily="18" charset="0"/>
              <a:cs typeface="B Zar" pitchFamily="2" charset="-78"/>
            </a:endParaRPr>
          </a:p>
          <a:p>
            <a:pPr lvl="0" algn="ctr" rtl="1" eaLnBrk="1" hangingPunct="1"/>
            <a:r>
              <a:rPr kumimoji="0" lang="ar-SA" sz="6600" b="1" i="0" u="none" strike="noStrike" cap="all" normalizeH="0" baseline="0" dirty="0" smtClean="0">
                <a:ln w="9000" cmpd="sng">
                  <a:solidFill>
                    <a:srgbClr val="0033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B Zar" pitchFamily="2" charset="-78"/>
              </a:rPr>
              <a:t>آشوبگران آموزش دیده بودند.</a:t>
            </a:r>
            <a:endParaRPr kumimoji="0" lang="en-US" sz="6600" b="1" i="0" u="none" strike="noStrike" cap="all" normalizeH="0" baseline="0" dirty="0" smtClean="0">
              <a:ln w="9000" cmpd="sng">
                <a:solidFill>
                  <a:srgbClr val="0033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nip and Round Single Corner Rectangle 7"/>
          <p:cNvSpPr/>
          <p:nvPr/>
        </p:nvSpPr>
        <p:spPr bwMode="auto">
          <a:xfrm>
            <a:off x="1066800" y="2819400"/>
            <a:ext cx="7010400" cy="3048000"/>
          </a:xfrm>
          <a:prstGeom prst="snipRoundRect">
            <a:avLst>
              <a:gd name="adj1" fmla="val 10417"/>
              <a:gd name="adj2" fmla="val 11111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ctr" rtl="1" eaLnBrk="1" hangingPunct="1"/>
            <a:endParaRPr kumimoji="0" lang="fa-IR" sz="2400" b="1" i="0" u="none" strike="noStrike" cap="all" normalizeH="0" baseline="0" dirty="0" smtClean="0">
              <a:ln w="9000" cmpd="sng">
                <a:solidFill>
                  <a:srgbClr val="0033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Times New Roman" pitchFamily="18" charset="0"/>
              <a:cs typeface="B Zar" pitchFamily="2" charset="-78"/>
            </a:endParaRPr>
          </a:p>
          <a:p>
            <a:pPr lvl="0" algn="ctr" rtl="1" eaLnBrk="1" hangingPunct="1"/>
            <a:r>
              <a:rPr kumimoji="0" lang="fa-IR" sz="6000" b="1" i="0" u="none" strike="noStrike" cap="all" normalizeH="0" baseline="0" dirty="0" smtClean="0">
                <a:ln w="9000" cmpd="sng">
                  <a:solidFill>
                    <a:srgbClr val="0033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B Zar" pitchFamily="2" charset="-78"/>
              </a:rPr>
              <a:t>همراه داشتن ابزار‌های اقدام به آشوب</a:t>
            </a:r>
          </a:p>
        </p:txBody>
      </p:sp>
      <p:sp>
        <p:nvSpPr>
          <p:cNvPr id="9" name="Snip and Round Single Corner Rectangle 8"/>
          <p:cNvSpPr/>
          <p:nvPr/>
        </p:nvSpPr>
        <p:spPr bwMode="auto">
          <a:xfrm>
            <a:off x="1066800" y="2819400"/>
            <a:ext cx="7010400" cy="3048000"/>
          </a:xfrm>
          <a:prstGeom prst="snipRoundRect">
            <a:avLst>
              <a:gd name="adj1" fmla="val 10417"/>
              <a:gd name="adj2" fmla="val 11111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ctr" rtl="1" eaLnBrk="1" hangingPunct="1"/>
            <a:r>
              <a:rPr kumimoji="0" lang="fa-IR" sz="4400" b="1" i="0" u="none" strike="noStrike" cap="all" normalizeH="0" baseline="0" dirty="0" smtClean="0">
                <a:ln w="9000" cmpd="sng">
                  <a:solidFill>
                    <a:srgbClr val="0033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B Zar" pitchFamily="2" charset="-78"/>
              </a:rPr>
              <a:t>مهارت در چگونگی تخریب دوربین‌های چهار راه‌ها، بانک‌ها و فروشگاه‌ها و دزدیدن هارد‌های مربوط</a:t>
            </a:r>
          </a:p>
        </p:txBody>
      </p:sp>
      <p:sp>
        <p:nvSpPr>
          <p:cNvPr id="10" name="Snip and Round Single Corner Rectangle 9"/>
          <p:cNvSpPr/>
          <p:nvPr/>
        </p:nvSpPr>
        <p:spPr bwMode="auto">
          <a:xfrm>
            <a:off x="1066800" y="2819400"/>
            <a:ext cx="7010400" cy="3048000"/>
          </a:xfrm>
          <a:prstGeom prst="snipRoundRect">
            <a:avLst>
              <a:gd name="adj1" fmla="val 10417"/>
              <a:gd name="adj2" fmla="val 11111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ctr" rtl="1" eaLnBrk="1" hangingPunct="1"/>
            <a:endParaRPr kumimoji="0" lang="fa-IR" sz="2400" b="1" i="0" u="none" strike="noStrike" cap="all" normalizeH="0" baseline="0" dirty="0" smtClean="0">
              <a:ln w="9000" cmpd="sng">
                <a:solidFill>
                  <a:srgbClr val="0033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Times New Roman" pitchFamily="18" charset="0"/>
              <a:cs typeface="B Zar" pitchFamily="2" charset="-78"/>
            </a:endParaRPr>
          </a:p>
          <a:p>
            <a:pPr lvl="0" algn="ctr" rtl="1" eaLnBrk="1" hangingPunct="1"/>
            <a:r>
              <a:rPr kumimoji="0" lang="fa-IR" sz="6000" b="1" i="0" u="none" strike="noStrike" cap="all" normalizeH="0" baseline="0" dirty="0" smtClean="0">
                <a:ln w="9000" cmpd="sng">
                  <a:solidFill>
                    <a:srgbClr val="0033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B Zar" pitchFamily="2" charset="-78"/>
              </a:rPr>
              <a:t>استفاده از انبر‌های بلند برای قطع کردن قفل‌ها</a:t>
            </a:r>
          </a:p>
        </p:txBody>
      </p:sp>
      <p:sp>
        <p:nvSpPr>
          <p:cNvPr id="11" name="Snip and Round Single Corner Rectangle 10"/>
          <p:cNvSpPr/>
          <p:nvPr/>
        </p:nvSpPr>
        <p:spPr bwMode="auto">
          <a:xfrm>
            <a:off x="1066800" y="2819400"/>
            <a:ext cx="7010400" cy="3048000"/>
          </a:xfrm>
          <a:prstGeom prst="snipRoundRect">
            <a:avLst>
              <a:gd name="adj1" fmla="val 10417"/>
              <a:gd name="adj2" fmla="val 11111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ctr" rtl="1" eaLnBrk="1" hangingPunct="1"/>
            <a:endParaRPr kumimoji="0" lang="fa-IR" sz="1050" b="1" i="0" u="none" strike="noStrike" cap="all" normalizeH="0" baseline="0" dirty="0" smtClean="0">
              <a:ln w="9000" cmpd="sng">
                <a:solidFill>
                  <a:srgbClr val="0033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Times New Roman" pitchFamily="18" charset="0"/>
              <a:cs typeface="B Zar" pitchFamily="2" charset="-78"/>
            </a:endParaRPr>
          </a:p>
          <a:p>
            <a:pPr lvl="0" algn="ctr" rtl="1" eaLnBrk="1" hangingPunct="1"/>
            <a:r>
              <a:rPr kumimoji="0" lang="fa-IR" sz="5400" b="1" i="0" u="none" strike="noStrike" cap="all" normalizeH="0" baseline="0" dirty="0" smtClean="0">
                <a:ln w="9000" cmpd="sng">
                  <a:solidFill>
                    <a:srgbClr val="0033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B Zar" pitchFamily="2" charset="-78"/>
              </a:rPr>
              <a:t>استفاده از مواد آتش‌زای آماده برای قرار دادن در سطل‌های زباله و بانک‌ها</a:t>
            </a:r>
          </a:p>
        </p:txBody>
      </p:sp>
      <p:sp>
        <p:nvSpPr>
          <p:cNvPr id="12" name="Snip and Round Single Corner Rectangle 11"/>
          <p:cNvSpPr/>
          <p:nvPr/>
        </p:nvSpPr>
        <p:spPr bwMode="auto">
          <a:xfrm>
            <a:off x="1066800" y="2819400"/>
            <a:ext cx="7010400" cy="3048000"/>
          </a:xfrm>
          <a:prstGeom prst="snipRoundRect">
            <a:avLst>
              <a:gd name="adj1" fmla="val 10417"/>
              <a:gd name="adj2" fmla="val 11111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ctr" rtl="1" eaLnBrk="1" hangingPunct="1"/>
            <a:endParaRPr kumimoji="0" lang="fa-IR" sz="1600" b="1" i="0" u="none" strike="noStrike" cap="all" normalizeH="0" baseline="0" dirty="0" smtClean="0">
              <a:ln w="9000" cmpd="sng">
                <a:solidFill>
                  <a:srgbClr val="0033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Times New Roman" pitchFamily="18" charset="0"/>
              <a:cs typeface="B Zar" pitchFamily="2" charset="-78"/>
            </a:endParaRPr>
          </a:p>
          <a:p>
            <a:pPr lvl="0" algn="ctr" rtl="1" eaLnBrk="1" hangingPunct="1"/>
            <a:r>
              <a:rPr kumimoji="0" lang="fa-IR" sz="4800" b="1" i="0" u="none" strike="noStrike" cap="all" normalizeH="0" baseline="0" dirty="0" smtClean="0">
                <a:ln w="9000" cmpd="sng">
                  <a:solidFill>
                    <a:srgbClr val="0033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B Zar" pitchFamily="2" charset="-78"/>
              </a:rPr>
              <a:t>نداشتن ثبات استقراری در مکانی خاص و حرکت نقطه به نقطه برای خسته کردن پلیس</a:t>
            </a:r>
            <a:endParaRPr kumimoji="0" lang="fa-IR" sz="34400" b="1" i="0" u="none" strike="noStrike" cap="all" normalizeH="0" baseline="0" dirty="0" smtClean="0">
              <a:ln w="9000" cmpd="sng">
                <a:solidFill>
                  <a:srgbClr val="0033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Times New Roman" pitchFamily="18" charset="0"/>
              <a:cs typeface="B Zar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502880"/>
            <a:ext cx="1342414" cy="114860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95400" y="914400"/>
            <a:ext cx="67056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>
              <a:tabLst>
                <a:tab pos="5730875" algn="r"/>
              </a:tabLst>
            </a:pPr>
            <a:r>
              <a:rPr lang="ar-SA" sz="4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نشانه</a:t>
            </a:r>
            <a:r>
              <a:rPr lang="fa-IR" sz="4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‌</a:t>
            </a:r>
            <a:r>
              <a:rPr lang="ar-SA" sz="4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گان و مختصات وقایع آبان88</a:t>
            </a:r>
          </a:p>
        </p:txBody>
      </p:sp>
      <p:sp>
        <p:nvSpPr>
          <p:cNvPr id="8" name="Flowchart: Terminator 7"/>
          <p:cNvSpPr/>
          <p:nvPr/>
        </p:nvSpPr>
        <p:spPr bwMode="auto">
          <a:xfrm>
            <a:off x="2057400" y="1828800"/>
            <a:ext cx="5105400" cy="685800"/>
          </a:xfrm>
          <a:prstGeom prst="flowChartTerminator">
            <a:avLst/>
          </a:prstGeom>
          <a:solidFill>
            <a:srgbClr val="FFFF99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ctr" rtl="1" eaLnBrk="1" hangingPunct="1"/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ea typeface="Times New Roman" pitchFamily="18" charset="0"/>
                <a:cs typeface="B Zar" pitchFamily="2" charset="-78"/>
              </a:rPr>
              <a:t>اصرار برای حمله به مراکز اقتصادی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295400" y="2667000"/>
            <a:ext cx="6248400" cy="3048000"/>
          </a:xfrm>
          <a:prstGeom prst="ellipse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indent="274638" algn="ctr" rtl="1"/>
            <a:r>
              <a:rPr kumimoji="0" lang="ar-SA" sz="5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B Zar" pitchFamily="2" charset="-78"/>
              </a:rPr>
              <a:t>بانک</a:t>
            </a:r>
            <a:r>
              <a:rPr kumimoji="0" lang="fa-IR" sz="5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B Zar" pitchFamily="2" charset="-78"/>
              </a:rPr>
              <a:t>‌</a:t>
            </a:r>
            <a:r>
              <a:rPr kumimoji="0" lang="ar-SA" sz="5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B Zar" pitchFamily="2" charset="-78"/>
              </a:rPr>
              <a:t>ها بیشترین سهم تخریب را داشتند. </a:t>
            </a:r>
            <a:endParaRPr kumimoji="0" lang="en-US" sz="5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295400" y="2667000"/>
            <a:ext cx="6248400" cy="3048000"/>
          </a:xfrm>
          <a:prstGeom prst="ellipse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indent="274638" algn="ctr" rtl="1"/>
            <a:r>
              <a:rPr kumimoji="0" lang="ar-SA" sz="4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B Zar" pitchFamily="2" charset="-78"/>
              </a:rPr>
              <a:t>حمله وغارت فروشگاه</a:t>
            </a:r>
            <a:r>
              <a:rPr kumimoji="0" lang="fa-IR" sz="4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B Zar" pitchFamily="2" charset="-78"/>
              </a:rPr>
              <a:t>‌</a:t>
            </a:r>
            <a:r>
              <a:rPr kumimoji="0" lang="ar-SA" sz="4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B Zar" pitchFamily="2" charset="-78"/>
              </a:rPr>
              <a:t>های دولتی و خصوصی 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1295400" y="2667000"/>
            <a:ext cx="6248400" cy="3048000"/>
          </a:xfrm>
          <a:prstGeom prst="ellipse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indent="274638" algn="ctr" rtl="1"/>
            <a:r>
              <a:rPr kumimoji="0" lang="ar-SA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B Zar" pitchFamily="2" charset="-78"/>
              </a:rPr>
              <a:t>آماده سازی مواد منفجره و انتقال آنها به تأسیسات گازی عسلویه، برای آتش سوزی برخی پالایشگاه</a:t>
            </a:r>
            <a:r>
              <a:rPr kumimoji="0" lang="fa-IR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B Zar" pitchFamily="2" charset="-78"/>
              </a:rPr>
              <a:t>‌</a:t>
            </a:r>
            <a:r>
              <a:rPr kumimoji="0" lang="ar-SA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B Zar" pitchFamily="2" charset="-78"/>
              </a:rPr>
              <a:t>ها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1295400" y="2667000"/>
            <a:ext cx="6248400" cy="3048000"/>
          </a:xfrm>
          <a:prstGeom prst="ellipse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indent="274638" algn="ctr" rtl="1"/>
            <a:r>
              <a:rPr kumimoji="0" lang="ar-SA" sz="3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B Zar" pitchFamily="2" charset="-78"/>
              </a:rPr>
              <a:t>ممانعت از انتقال کارگران و مهندسین عسلویه به محل کار خود 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1295400" y="2667000"/>
            <a:ext cx="6248400" cy="3048000"/>
          </a:xfrm>
          <a:prstGeom prst="ellipse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indent="274638" algn="ctr" rtl="1"/>
            <a:r>
              <a:rPr kumimoji="0" lang="ar-SA" sz="4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B Zar" pitchFamily="2" charset="-78"/>
              </a:rPr>
              <a:t>مسدود کردن مسیر بسیار مهم بندرامام خمینی در ماهشهر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6915">
            <a:off x="6313743" y="1969008"/>
            <a:ext cx="2657872" cy="1684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1889">
            <a:off x="6416364" y="4892986"/>
            <a:ext cx="2452632" cy="16440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8411">
            <a:off x="-103922" y="2403356"/>
            <a:ext cx="2306563" cy="1333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1863">
            <a:off x="197601" y="4812928"/>
            <a:ext cx="2544195" cy="1771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000"/>
                            </p:stCondLst>
                            <p:childTnLst>
                              <p:par>
                                <p:cTn id="1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9000" t="23000" r="18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381000" y="1066800"/>
            <a:ext cx="8229600" cy="14478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8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B Titr" panose="00000700000000000000" pitchFamily="2" charset="-78"/>
              </a:rPr>
              <a:t>این 48ساعت!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6300192" y="5805264"/>
            <a:ext cx="2592288" cy="43204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1" i="0" u="none" strike="noStrike" normalizeH="0" baseline="0" dirty="0" smtClean="0">
                <a:ln/>
                <a:solidFill>
                  <a:srgbClr val="C00000"/>
                </a:solidFill>
                <a:cs typeface="B Zar" panose="00000400000000000000" pitchFamily="2" charset="-78"/>
              </a:rPr>
              <a:t>تهیه کننده: رضا زین العابدین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656" y="3789039"/>
            <a:ext cx="2198102" cy="188074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914400"/>
            <a:ext cx="67056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>
              <a:tabLst>
                <a:tab pos="5730875" algn="r"/>
              </a:tabLst>
            </a:pPr>
            <a:r>
              <a:rPr lang="ar-SA" sz="4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نشانه</a:t>
            </a:r>
            <a:r>
              <a:rPr lang="fa-IR" sz="4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‌</a:t>
            </a:r>
            <a:r>
              <a:rPr lang="ar-SA" sz="4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گان و مختصات وقایع آبان88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1828800"/>
            <a:ext cx="3740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74638" algn="justLow" rtl="1"/>
            <a:r>
              <a:rPr kumimoji="0" lang="ar-SA" sz="3200" b="1" i="0" u="none" strike="noStrike" cap="none" normalizeH="0" baseline="0" dirty="0" smtClean="0">
                <a:ln>
                  <a:solidFill>
                    <a:srgbClr val="990000"/>
                  </a:solidFill>
                </a:ln>
                <a:solidFill>
                  <a:srgbClr val="800000"/>
                </a:solidFill>
                <a:effectLst/>
                <a:ea typeface="Times New Roman" pitchFamily="18" charset="0"/>
                <a:cs typeface="B Zar" pitchFamily="2" charset="-78"/>
              </a:rPr>
              <a:t>نقش زنان در اغتشاشات</a:t>
            </a:r>
            <a:endParaRPr kumimoji="0" lang="en-US" sz="3200" b="0" i="0" u="none" strike="noStrike" cap="none" normalizeH="0" baseline="0" dirty="0" smtClean="0">
              <a:ln>
                <a:solidFill>
                  <a:srgbClr val="990000"/>
                </a:solidFill>
              </a:ln>
              <a:solidFill>
                <a:srgbClr val="800000"/>
              </a:solidFill>
              <a:effectLst/>
              <a:cs typeface="B Zar" pitchFamily="2" charset="-78"/>
            </a:endParaRPr>
          </a:p>
        </p:txBody>
      </p:sp>
      <p:sp>
        <p:nvSpPr>
          <p:cNvPr id="7" name="Donut 6"/>
          <p:cNvSpPr/>
          <p:nvPr/>
        </p:nvSpPr>
        <p:spPr bwMode="auto">
          <a:xfrm>
            <a:off x="7543800" y="2895600"/>
            <a:ext cx="533400" cy="533400"/>
          </a:xfrm>
          <a:prstGeom prst="donut">
            <a:avLst/>
          </a:prstGeom>
          <a:solidFill>
            <a:srgbClr val="0066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onut 7"/>
          <p:cNvSpPr/>
          <p:nvPr/>
        </p:nvSpPr>
        <p:spPr bwMode="auto">
          <a:xfrm>
            <a:off x="7543800" y="4114800"/>
            <a:ext cx="533400" cy="533400"/>
          </a:xfrm>
          <a:prstGeom prst="donut">
            <a:avLst/>
          </a:prstGeom>
          <a:solidFill>
            <a:srgbClr val="0066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0" y="2743200"/>
            <a:ext cx="48192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74638" algn="justLow" rtl="1"/>
            <a:r>
              <a:rPr kumimoji="0" lang="ar-SA" sz="4000" b="0" i="0" u="none" strike="noStrike" cap="none" normalizeH="0" baseline="0" dirty="0" smtClean="0">
                <a:ln>
                  <a:solidFill>
                    <a:srgbClr val="000066"/>
                  </a:solidFill>
                </a:ln>
                <a:solidFill>
                  <a:schemeClr val="tx1"/>
                </a:solidFill>
                <a:effectLst/>
                <a:ea typeface="Times New Roman" pitchFamily="18" charset="0"/>
                <a:cs typeface="B Zar" pitchFamily="2" charset="-78"/>
              </a:rPr>
              <a:t>حمله به مراکز بسیج خواهران</a:t>
            </a:r>
            <a:endParaRPr kumimoji="0" lang="en-US" sz="4000" b="0" i="0" u="none" strike="noStrike" cap="none" normalizeH="0" baseline="0" dirty="0" smtClean="0">
              <a:ln>
                <a:solidFill>
                  <a:srgbClr val="000066"/>
                </a:solidFill>
              </a:ln>
              <a:solidFill>
                <a:schemeClr val="tx1"/>
              </a:solidFill>
              <a:effectLst/>
              <a:cs typeface="B Za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7132" y="4031159"/>
            <a:ext cx="68919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74638" algn="justLow" rtl="1"/>
            <a:r>
              <a:rPr kumimoji="0" lang="ar-SA" sz="4000" b="0" i="0" u="none" strike="noStrike" cap="none" normalizeH="0" baseline="0" dirty="0" smtClean="0">
                <a:ln>
                  <a:solidFill>
                    <a:srgbClr val="000066"/>
                  </a:solidFill>
                </a:ln>
                <a:solidFill>
                  <a:schemeClr val="tx1"/>
                </a:solidFill>
                <a:effectLst/>
                <a:ea typeface="Times New Roman" pitchFamily="18" charset="0"/>
                <a:cs typeface="B Zar" pitchFamily="2" charset="-78"/>
              </a:rPr>
              <a:t>تهییج جوانان به سبک زنان سازمان منافقین</a:t>
            </a:r>
            <a:endParaRPr kumimoji="0" lang="ar-SA" sz="5400" b="0" i="0" u="none" strike="noStrike" cap="none" normalizeH="0" baseline="0" dirty="0" smtClean="0">
              <a:ln>
                <a:solidFill>
                  <a:srgbClr val="000066"/>
                </a:solidFill>
              </a:ln>
              <a:solidFill>
                <a:schemeClr val="tx1"/>
              </a:solidFill>
              <a:effectLst/>
              <a:cs typeface="B Zar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814" y="4572000"/>
            <a:ext cx="2996952" cy="22486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622294"/>
            <a:ext cx="3795032" cy="21497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 animBg="1"/>
      <p:bldP spid="8" grpId="0" animBg="1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914400"/>
            <a:ext cx="67056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>
              <a:tabLst>
                <a:tab pos="5730875" algn="r"/>
              </a:tabLst>
            </a:pPr>
            <a:r>
              <a:rPr lang="ar-SA" sz="4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نشانه</a:t>
            </a:r>
            <a:r>
              <a:rPr lang="fa-IR" sz="4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‌</a:t>
            </a:r>
            <a:r>
              <a:rPr lang="ar-SA" sz="4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گان و مختصات وقایع آبان88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5362" y="1828800"/>
            <a:ext cx="58708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74638" algn="justLow" rtl="1"/>
            <a:r>
              <a:rPr kumimoji="0" lang="fa-IR" sz="3200" b="1" i="0" u="none" strike="noStrike" cap="none" normalizeH="0" baseline="0" dirty="0" smtClean="0">
                <a:ln>
                  <a:solidFill>
                    <a:srgbClr val="990000"/>
                  </a:solidFill>
                </a:ln>
                <a:solidFill>
                  <a:srgbClr val="800000"/>
                </a:solidFill>
                <a:effectLst/>
                <a:ea typeface="Times New Roman" pitchFamily="18" charset="0"/>
                <a:cs typeface="B Zar" pitchFamily="2" charset="-78"/>
              </a:rPr>
              <a:t>تابعیت لیدرهای خارجی در اغتشاشات</a:t>
            </a:r>
            <a:endParaRPr kumimoji="0" lang="en-US" sz="3200" b="0" i="0" u="none" strike="noStrike" cap="none" normalizeH="0" baseline="0" dirty="0" smtClean="0">
              <a:ln>
                <a:solidFill>
                  <a:srgbClr val="990000"/>
                </a:solidFill>
              </a:ln>
              <a:solidFill>
                <a:srgbClr val="800000"/>
              </a:solidFill>
              <a:effectLst/>
              <a:cs typeface="B Zar" pitchFamily="2" charset="-78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609600" y="2362200"/>
          <a:ext cx="7696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20"/>
            <a:ext cx="2438400" cy="1876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048963"/>
            <a:ext cx="2392804" cy="19441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70365"/>
            <a:ext cx="2520280" cy="1590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A92855-C817-45F3-8FEF-AB0B1FD37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graphicEl>
                                              <a:dgm id="{DEA92855-C817-45F3-8FEF-AB0B1FD37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graphicEl>
                                              <a:dgm id="{DEA92855-C817-45F3-8FEF-AB0B1FD37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graphicEl>
                                              <a:dgm id="{DEA92855-C817-45F3-8FEF-AB0B1FD37C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934A88-C820-411F-B721-C29FBA06D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>
                                            <p:graphicEl>
                                              <a:dgm id="{17934A88-C820-411F-B721-C29FBA06D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graphicEl>
                                              <a:dgm id="{17934A88-C820-411F-B721-C29FBA06D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17934A88-C820-411F-B721-C29FBA06DE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4DA93D0-2979-4357-A695-9BB535D72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>
                                            <p:graphicEl>
                                              <a:dgm id="{24DA93D0-2979-4357-A695-9BB535D72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>
                                            <p:graphicEl>
                                              <a:dgm id="{24DA93D0-2979-4357-A695-9BB535D72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>
                                            <p:graphicEl>
                                              <a:dgm id="{24DA93D0-2979-4357-A695-9BB535D72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Graphic spid="7" grpId="0" uiExpand="1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-762000" y="56388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4638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2800" b="1" dirty="0">
                <a:ln>
                  <a:solidFill>
                    <a:srgbClr val="C00000"/>
                  </a:solidFill>
                </a:ln>
                <a:solidFill>
                  <a:srgbClr val="800000"/>
                </a:solidFill>
                <a:ea typeface="Times New Roman" pitchFamily="18" charset="0"/>
                <a:cs typeface="B Zar" pitchFamily="2" charset="-78"/>
              </a:rPr>
              <a:t>برنامه</a:t>
            </a:r>
            <a:r>
              <a:rPr lang="fa-IR" sz="2800" b="1" dirty="0">
                <a:ln>
                  <a:solidFill>
                    <a:srgbClr val="C00000"/>
                  </a:solidFill>
                </a:ln>
                <a:solidFill>
                  <a:srgbClr val="800000"/>
                </a:solidFill>
                <a:ea typeface="Times New Roman" pitchFamily="18" charset="0"/>
                <a:cs typeface="B Zar" pitchFamily="2" charset="-78"/>
              </a:rPr>
              <a:t>‌</a:t>
            </a:r>
            <a:r>
              <a:rPr lang="ar-SA" sz="2800" b="1" dirty="0">
                <a:ln>
                  <a:solidFill>
                    <a:srgbClr val="C00000"/>
                  </a:solidFill>
                </a:ln>
                <a:solidFill>
                  <a:srgbClr val="800000"/>
                </a:solidFill>
                <a:ea typeface="Times New Roman" pitchFamily="18" charset="0"/>
                <a:cs typeface="B Zar" pitchFamily="2" charset="-78"/>
              </a:rPr>
              <a:t>ریزی 2 ساله</a:t>
            </a:r>
            <a:endParaRPr lang="en-US" sz="2800" b="1" dirty="0">
              <a:ln>
                <a:solidFill>
                  <a:srgbClr val="C00000"/>
                </a:solidFill>
              </a:ln>
              <a:solidFill>
                <a:srgbClr val="800000"/>
              </a:solidFill>
              <a:ea typeface="Times New Roman" pitchFamily="18" charset="0"/>
              <a:cs typeface="B Za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914400"/>
            <a:ext cx="67056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>
              <a:tabLst>
                <a:tab pos="5730875" algn="r"/>
              </a:tabLst>
            </a:pPr>
            <a:r>
              <a:rPr lang="ar-SA" sz="4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نشانه</a:t>
            </a:r>
            <a:r>
              <a:rPr lang="fa-IR" sz="4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‌</a:t>
            </a:r>
            <a:r>
              <a:rPr lang="ar-SA" sz="4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گان و مختصات وقایع آبان88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205335"/>
            <a:ext cx="632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rtl="1"/>
            <a:r>
              <a:rPr kumimoji="0" lang="ar-SA" sz="3200" b="0" i="0" u="none" strike="noStrike" cap="none" normalizeH="0" baseline="0" dirty="0" smtClean="0">
                <a:ln>
                  <a:solidFill>
                    <a:srgbClr val="006600"/>
                  </a:solidFill>
                </a:ln>
                <a:solidFill>
                  <a:schemeClr val="tx1"/>
                </a:solidFill>
                <a:ea typeface="Times New Roman" pitchFamily="18" charset="0"/>
                <a:cs typeface="B Zar" pitchFamily="2" charset="-78"/>
              </a:rPr>
              <a:t>استفاده از سلاح‌های غیر سازمانی  </a:t>
            </a:r>
          </a:p>
        </p:txBody>
      </p:sp>
      <p:sp>
        <p:nvSpPr>
          <p:cNvPr id="8" name="Rectangle 7"/>
          <p:cNvSpPr/>
          <p:nvPr/>
        </p:nvSpPr>
        <p:spPr>
          <a:xfrm>
            <a:off x="6934200" y="2577405"/>
            <a:ext cx="2209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SA" sz="2800" b="1" dirty="0" smtClean="0">
                <a:ln>
                  <a:solidFill>
                    <a:srgbClr val="C00000"/>
                  </a:solidFill>
                </a:ln>
                <a:solidFill>
                  <a:srgbClr val="800000"/>
                </a:solidFill>
                <a:ea typeface="Times New Roman" pitchFamily="18" charset="0"/>
                <a:cs typeface="B Zar" pitchFamily="2" charset="-78"/>
              </a:rPr>
              <a:t> سلاح های ناشناخته و دینامیت </a:t>
            </a:r>
          </a:p>
        </p:txBody>
      </p:sp>
      <p:sp>
        <p:nvSpPr>
          <p:cNvPr id="9" name="Right Brace 8"/>
          <p:cNvSpPr/>
          <p:nvPr/>
        </p:nvSpPr>
        <p:spPr bwMode="auto">
          <a:xfrm>
            <a:off x="6705600" y="1981200"/>
            <a:ext cx="533400" cy="2590800"/>
          </a:xfrm>
          <a:prstGeom prst="rightBrace">
            <a:avLst>
              <a:gd name="adj1" fmla="val 45833"/>
              <a:gd name="adj2" fmla="val 50000"/>
            </a:avLst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Donut 9"/>
          <p:cNvSpPr/>
          <p:nvPr/>
        </p:nvSpPr>
        <p:spPr bwMode="auto">
          <a:xfrm>
            <a:off x="6477000" y="2286000"/>
            <a:ext cx="381000" cy="381000"/>
          </a:xfrm>
          <a:prstGeom prst="donu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onut 10"/>
          <p:cNvSpPr/>
          <p:nvPr/>
        </p:nvSpPr>
        <p:spPr bwMode="auto">
          <a:xfrm>
            <a:off x="6477000" y="3124200"/>
            <a:ext cx="381000" cy="381000"/>
          </a:xfrm>
          <a:prstGeom prst="donu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134336" y="3012757"/>
            <a:ext cx="7445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/>
            <a:r>
              <a:rPr lang="fa-IR" sz="3200" dirty="0" smtClean="0">
                <a:ln>
                  <a:solidFill>
                    <a:srgbClr val="006600"/>
                  </a:solidFill>
                </a:ln>
                <a:ea typeface="Times New Roman" pitchFamily="18" charset="0"/>
                <a:cs typeface="B Zar" pitchFamily="2" charset="-78"/>
              </a:rPr>
              <a:t>شلیک از پشت سر </a:t>
            </a:r>
          </a:p>
        </p:txBody>
      </p:sp>
      <p:sp>
        <p:nvSpPr>
          <p:cNvPr id="13" name="Donut 12"/>
          <p:cNvSpPr/>
          <p:nvPr/>
        </p:nvSpPr>
        <p:spPr bwMode="auto">
          <a:xfrm>
            <a:off x="6477000" y="4036993"/>
            <a:ext cx="381000" cy="381000"/>
          </a:xfrm>
          <a:prstGeom prst="donu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20644" y="3927157"/>
            <a:ext cx="6351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/>
            <a:r>
              <a:rPr lang="fa-IR" sz="3200" dirty="0" smtClean="0">
                <a:ln>
                  <a:solidFill>
                    <a:srgbClr val="006600"/>
                  </a:solidFill>
                </a:ln>
                <a:ea typeface="Times New Roman" pitchFamily="18" charset="0"/>
                <a:cs typeface="B Zar" pitchFamily="2" charset="-78"/>
              </a:rPr>
              <a:t>بستن دینامیت به برخی لوله های تأسیسات عسلویه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9600" y="4963180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4638" algn="justLow" rtl="1"/>
            <a:r>
              <a:rPr lang="ar-SA" sz="2800" b="1" dirty="0">
                <a:ln>
                  <a:solidFill>
                    <a:srgbClr val="C00000"/>
                  </a:solidFill>
                </a:ln>
                <a:solidFill>
                  <a:srgbClr val="800000"/>
                </a:solidFill>
                <a:ea typeface="Times New Roman" pitchFamily="18" charset="0"/>
                <a:cs typeface="B Zar" pitchFamily="2" charset="-78"/>
              </a:rPr>
              <a:t>الگوی مشابه طراحی شده توسط سیا برای هنگ کنگ</a:t>
            </a:r>
            <a:endParaRPr lang="en-US" sz="2800" b="1" dirty="0">
              <a:ln>
                <a:solidFill>
                  <a:srgbClr val="C00000"/>
                </a:solidFill>
              </a:ln>
              <a:solidFill>
                <a:srgbClr val="800000"/>
              </a:solidFill>
              <a:ea typeface="Times New Roman" pitchFamily="18" charset="0"/>
              <a:cs typeface="B Zar" pitchFamily="2" charset="-78"/>
            </a:endParaRPr>
          </a:p>
        </p:txBody>
      </p:sp>
      <p:sp>
        <p:nvSpPr>
          <p:cNvPr id="16" name="Donut 15"/>
          <p:cNvSpPr/>
          <p:nvPr/>
        </p:nvSpPr>
        <p:spPr bwMode="auto">
          <a:xfrm>
            <a:off x="8153400" y="5029200"/>
            <a:ext cx="381000" cy="381000"/>
          </a:xfrm>
          <a:prstGeom prst="donu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Donut 16"/>
          <p:cNvSpPr/>
          <p:nvPr/>
        </p:nvSpPr>
        <p:spPr bwMode="auto">
          <a:xfrm>
            <a:off x="8153400" y="5715000"/>
            <a:ext cx="381000" cy="381000"/>
          </a:xfrm>
          <a:prstGeom prst="donu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62" y="5430350"/>
            <a:ext cx="2705100" cy="1202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09607"/>
            <a:ext cx="2276797" cy="1300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500"/>
                            </p:stCondLst>
                            <p:childTnLst>
                              <p:par>
                                <p:cTn id="53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500"/>
                            </p:stCondLst>
                            <p:childTnLst>
                              <p:par>
                                <p:cTn id="71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70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9000"/>
                            </p:stCondLst>
                            <p:childTnLst>
                              <p:par>
                                <p:cTn id="93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1000"/>
                            </p:stCondLst>
                            <p:childTnLst>
                              <p:par>
                                <p:cTn id="9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1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6" grpId="0" build="p"/>
      <p:bldP spid="7" grpId="0" build="p"/>
      <p:bldP spid="8" grpId="0" build="p"/>
      <p:bldP spid="9" grpId="0" build="p" animBg="1"/>
      <p:bldP spid="10" grpId="0" build="p" animBg="1"/>
      <p:bldP spid="11" grpId="0" build="p" animBg="1"/>
      <p:bldP spid="12" grpId="0" build="p"/>
      <p:bldP spid="13" grpId="0" build="p" animBg="1"/>
      <p:bldP spid="14" grpId="0" build="p"/>
      <p:bldP spid="16" grpId="0" build="p" animBg="1"/>
      <p:bldP spid="17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52400" y="5562600"/>
            <a:ext cx="662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b="1" cap="all" dirty="0" smtClean="0">
                <a:ln w="9000" cmpd="sng">
                  <a:solidFill>
                    <a:srgbClr val="990000"/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B Zar" pitchFamily="2" charset="-78"/>
              </a:rPr>
              <a:t>این ظرفیت‌ها </a:t>
            </a:r>
            <a:r>
              <a:rPr lang="fa-IR" b="1" cap="all" dirty="0">
                <a:ln w="9000" cmpd="sng">
                  <a:solidFill>
                    <a:srgbClr val="990000"/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B Zar" pitchFamily="2" charset="-78"/>
              </a:rPr>
              <a:t>و بسترها مورد محاسبه دشمن در طراحی </a:t>
            </a:r>
            <a:r>
              <a:rPr lang="fa-IR" b="1" cap="all" dirty="0" smtClean="0">
                <a:ln w="9000" cmpd="sng">
                  <a:solidFill>
                    <a:srgbClr val="990000"/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B Zar" pitchFamily="2" charset="-78"/>
              </a:rPr>
              <a:t>نقشه‌های </a:t>
            </a:r>
            <a:r>
              <a:rPr lang="fa-IR" b="1" cap="all" dirty="0">
                <a:ln w="9000" cmpd="sng">
                  <a:solidFill>
                    <a:srgbClr val="990000"/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B Zar" pitchFamily="2" charset="-78"/>
              </a:rPr>
              <a:t>خود علیه جمهوری اسلامی ایران قرار </a:t>
            </a:r>
            <a:r>
              <a:rPr lang="fa-IR" b="1" cap="all" dirty="0" smtClean="0">
                <a:ln w="9000" cmpd="sng">
                  <a:solidFill>
                    <a:srgbClr val="990000"/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B Zar" pitchFamily="2" charset="-78"/>
              </a:rPr>
              <a:t>می‌گیرد</a:t>
            </a:r>
            <a:r>
              <a:rPr lang="fa-IR" b="1" cap="all" dirty="0">
                <a:ln w="9000" cmpd="sng">
                  <a:solidFill>
                    <a:srgbClr val="990000"/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B Zar" pitchFamily="2" charset="-78"/>
              </a:rPr>
              <a:t>؟</a:t>
            </a:r>
          </a:p>
        </p:txBody>
      </p:sp>
      <p:sp>
        <p:nvSpPr>
          <p:cNvPr id="5" name="Rectangle 4"/>
          <p:cNvSpPr/>
          <p:nvPr/>
        </p:nvSpPr>
        <p:spPr>
          <a:xfrm>
            <a:off x="6324600" y="228600"/>
            <a:ext cx="2584362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4000" b="1" dirty="0" smtClean="0">
                <a:ln w="11430"/>
                <a:solidFill>
                  <a:srgbClr val="CC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مبحث </a:t>
            </a:r>
            <a:r>
              <a:rPr lang="fa-IR" sz="4000" b="1" dirty="0" smtClean="0">
                <a:ln w="11430"/>
                <a:solidFill>
                  <a:srgbClr val="CC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چهارم</a:t>
            </a:r>
            <a:endParaRPr lang="fa-IR" sz="4000" b="1" dirty="0">
              <a:ln w="11430"/>
              <a:solidFill>
                <a:srgbClr val="CC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66800"/>
            <a:ext cx="91440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>
              <a:tabLst>
                <a:tab pos="5730875" algn="r"/>
              </a:tabLst>
            </a:pPr>
            <a:r>
              <a:rPr lang="ar-SA" sz="32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بسترهای سیاسی- اجتماعی- اقتصادی آشوب</a:t>
            </a:r>
            <a:r>
              <a:rPr lang="fa-IR" sz="32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‌</a:t>
            </a:r>
            <a:r>
              <a:rPr lang="ar-SA" sz="32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های </a:t>
            </a:r>
            <a:r>
              <a:rPr lang="fa-IR" sz="32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اخیر</a:t>
            </a:r>
            <a:endParaRPr lang="ar-SA" sz="3200" b="1" dirty="0" smtClean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Times New Roman" pitchFamily="18" charset="0"/>
              <a:cs typeface="B Zar" pitchFamily="2" charset="-78"/>
            </a:endParaRPr>
          </a:p>
        </p:txBody>
      </p:sp>
      <p:sp>
        <p:nvSpPr>
          <p:cNvPr id="7" name="Cloud Callout 6"/>
          <p:cNvSpPr/>
          <p:nvPr/>
        </p:nvSpPr>
        <p:spPr bwMode="auto">
          <a:xfrm>
            <a:off x="7086600" y="1828800"/>
            <a:ext cx="1676400" cy="838200"/>
          </a:xfrm>
          <a:prstGeom prst="cloudCallout">
            <a:avLst>
              <a:gd name="adj1" fmla="val -35606"/>
              <a:gd name="adj2" fmla="val 98864"/>
            </a:avLst>
          </a:prstGeom>
          <a:solidFill>
            <a:schemeClr val="accent1"/>
          </a:soli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all" normalizeH="0" baseline="0" dirty="0" smtClean="0">
                <a:ln w="9000" cmpd="sng">
                  <a:solidFill>
                    <a:srgbClr val="000066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سوال</a:t>
            </a:r>
            <a:endParaRPr kumimoji="0" lang="fa-IR" sz="1400" b="1" i="0" u="none" strike="noStrike" cap="all" normalizeH="0" baseline="0" dirty="0" smtClean="0">
              <a:ln w="9000" cmpd="sng">
                <a:solidFill>
                  <a:srgbClr val="000066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sp>
        <p:nvSpPr>
          <p:cNvPr id="8" name="Action Button: Help 7">
            <a:hlinkClick r:id="" action="ppaction://noaction" highlightClick="1"/>
          </p:cNvPr>
          <p:cNvSpPr/>
          <p:nvPr/>
        </p:nvSpPr>
        <p:spPr bwMode="auto">
          <a:xfrm>
            <a:off x="6858000" y="3276600"/>
            <a:ext cx="381000" cy="381000"/>
          </a:xfrm>
          <a:prstGeom prst="actionButtonHelp">
            <a:avLst/>
          </a:prstGeom>
          <a:solidFill>
            <a:schemeClr val="accent1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ction Button: Help 8">
            <a:hlinkClick r:id="" action="ppaction://noaction" highlightClick="1"/>
          </p:cNvPr>
          <p:cNvSpPr/>
          <p:nvPr/>
        </p:nvSpPr>
        <p:spPr bwMode="auto">
          <a:xfrm>
            <a:off x="6858000" y="4419600"/>
            <a:ext cx="381000" cy="381000"/>
          </a:xfrm>
          <a:prstGeom prst="actionButtonHelp">
            <a:avLst/>
          </a:prstGeom>
          <a:solidFill>
            <a:schemeClr val="accent1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ction Button: Help 9">
            <a:hlinkClick r:id="" action="ppaction://noaction" highlightClick="1"/>
          </p:cNvPr>
          <p:cNvSpPr/>
          <p:nvPr/>
        </p:nvSpPr>
        <p:spPr bwMode="auto">
          <a:xfrm>
            <a:off x="6858000" y="5715000"/>
            <a:ext cx="381000" cy="381000"/>
          </a:xfrm>
          <a:prstGeom prst="actionButtonHelp">
            <a:avLst/>
          </a:prstGeom>
          <a:solidFill>
            <a:schemeClr val="accent1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3163669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/>
            <a:r>
              <a:rPr kumimoji="0" lang="fa-IR" b="1" i="0" u="none" strike="noStrike" cap="all" normalizeH="0" baseline="0" dirty="0" smtClean="0">
                <a:ln w="9000" cmpd="sng">
                  <a:solidFill>
                    <a:srgbClr val="990000"/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B Zar" pitchFamily="2" charset="-78"/>
              </a:rPr>
              <a:t>آیا آشوب‌های اخیر فاقد بسترهای سیاسی، اجتماعی و اقتصادی لازم در جامعه ایران است و یک برنامه کاملاً بیگانه با شرایط این جامعه محسوب می‌شود؟ </a:t>
            </a:r>
            <a:endParaRPr kumimoji="0" lang="en-US" sz="1100" b="1" i="0" u="none" strike="noStrike" cap="all" normalizeH="0" baseline="0" dirty="0" smtClean="0">
              <a:ln w="9000" cmpd="sng">
                <a:solidFill>
                  <a:srgbClr val="990000"/>
                </a:solidFill>
                <a:prstDash val="solid"/>
              </a:ln>
              <a:solidFill>
                <a:srgbClr val="660033"/>
              </a:solidFill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306669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/>
            <a:r>
              <a:rPr lang="fa-IR" b="1" cap="all" dirty="0" smtClean="0">
                <a:ln w="9000" cmpd="sng">
                  <a:solidFill>
                    <a:srgbClr val="990000"/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B Zar" pitchFamily="2" charset="-78"/>
              </a:rPr>
              <a:t>آیا </a:t>
            </a:r>
            <a:r>
              <a:rPr lang="fa-IR" b="1" cap="all" dirty="0">
                <a:ln w="9000" cmpd="sng">
                  <a:solidFill>
                    <a:srgbClr val="990000"/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B Zar" pitchFamily="2" charset="-78"/>
              </a:rPr>
              <a:t>جامعه ایران دارای برخی </a:t>
            </a:r>
            <a:r>
              <a:rPr lang="fa-IR" b="1" cap="all" dirty="0" smtClean="0">
                <a:ln w="9000" cmpd="sng">
                  <a:solidFill>
                    <a:srgbClr val="990000"/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B Zar" pitchFamily="2" charset="-78"/>
              </a:rPr>
              <a:t>ظرفیت‌ها </a:t>
            </a:r>
            <a:r>
              <a:rPr lang="fa-IR" b="1" cap="all" dirty="0">
                <a:ln w="9000" cmpd="sng">
                  <a:solidFill>
                    <a:srgbClr val="990000"/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B Zar" pitchFamily="2" charset="-78"/>
              </a:rPr>
              <a:t>و بسترهایی در سه حوزه سیاسی، اجتماعی و اقتصادی است که زمینه را برای </a:t>
            </a:r>
            <a:r>
              <a:rPr lang="fa-IR" b="1" cap="all" dirty="0" smtClean="0">
                <a:ln w="9000" cmpd="sng">
                  <a:solidFill>
                    <a:srgbClr val="990000"/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B Zar" pitchFamily="2" charset="-78"/>
              </a:rPr>
              <a:t>آشوب‌های خشونت‌آمیز </a:t>
            </a:r>
            <a:r>
              <a:rPr lang="fa-IR" b="1" cap="all" dirty="0">
                <a:ln w="9000" cmpd="sng">
                  <a:solidFill>
                    <a:srgbClr val="990000"/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B Zar" pitchFamily="2" charset="-78"/>
              </a:rPr>
              <a:t>فراهم </a:t>
            </a:r>
            <a:r>
              <a:rPr lang="fa-IR" b="1" cap="all" dirty="0" smtClean="0">
                <a:ln w="9000" cmpd="sng">
                  <a:solidFill>
                    <a:srgbClr val="990000"/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B Zar" pitchFamily="2" charset="-78"/>
              </a:rPr>
              <a:t>می‌کند</a:t>
            </a:r>
            <a:r>
              <a:rPr lang="fa-IR" b="1" cap="all" dirty="0">
                <a:ln w="9000" cmpd="sng">
                  <a:solidFill>
                    <a:srgbClr val="990000"/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B Zar" pitchFamily="2" charset="-78"/>
              </a:rPr>
              <a:t>؟</a:t>
            </a:r>
            <a:endParaRPr lang="en-US" b="1" cap="all" dirty="0">
              <a:ln w="9000" cmpd="sng">
                <a:solidFill>
                  <a:srgbClr val="990000"/>
                </a:solidFill>
                <a:prstDash val="solid"/>
              </a:ln>
              <a:solidFill>
                <a:srgbClr val="660033"/>
              </a:solidFill>
              <a:effectLst>
                <a:reflection blurRad="12700" stA="28000" endPos="45000" dist="1000" dir="5400000" sy="-100000" algn="bl" rotWithShape="0"/>
              </a:effectLst>
              <a:ea typeface="Times New Roman" pitchFamily="18" charset="0"/>
              <a:cs typeface="B Zar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502880"/>
            <a:ext cx="1342414" cy="114860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5" grpId="0" build="p"/>
      <p:bldP spid="6" grpId="0" build="p"/>
      <p:bldP spid="7" grpId="0" uiExpand="1" build="p" animBg="1"/>
      <p:bldP spid="8" grpId="0" uiExpand="1" build="p" animBg="1"/>
      <p:bldP spid="9" grpId="0" uiExpand="1" build="p" animBg="1"/>
      <p:bldP spid="10" grpId="0" uiExpand="1" build="p" animBg="1"/>
      <p:bldP spid="11" grpId="0" build="p"/>
      <p:bldP spid="1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5318">
            <a:off x="2521468" y="4667889"/>
            <a:ext cx="2116539" cy="15634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6320">
            <a:off x="4083338" y="4894946"/>
            <a:ext cx="2186308" cy="14660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1534">
            <a:off x="5396179" y="4836295"/>
            <a:ext cx="2762250" cy="1502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7003">
            <a:off x="543340" y="4944859"/>
            <a:ext cx="2413752" cy="157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0" y="304800"/>
            <a:ext cx="91440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>
              <a:tabLst>
                <a:tab pos="5730875" algn="r"/>
              </a:tabLst>
            </a:pPr>
            <a:r>
              <a:rPr lang="ar-SA" sz="32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بسترهای سیاسی- اجتماعی- اقتصادی آشوب</a:t>
            </a:r>
            <a:r>
              <a:rPr lang="fa-IR" sz="32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‌</a:t>
            </a:r>
            <a:r>
              <a:rPr lang="ar-SA" sz="32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های </a:t>
            </a:r>
            <a:r>
              <a:rPr lang="fa-IR" sz="32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اخیر</a:t>
            </a:r>
            <a:endParaRPr lang="ar-SA" sz="3200" b="1" dirty="0" smtClean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Times New Roman" pitchFamily="18" charset="0"/>
              <a:cs typeface="B Za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914400"/>
            <a:ext cx="6385401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indent="274638" algn="justLow" rtl="1"/>
            <a:r>
              <a:rPr lang="fa-IR" sz="4000" dirty="0">
                <a:ln w="11430">
                  <a:solidFill>
                    <a:srgbClr val="336600"/>
                  </a:solidFill>
                </a:ln>
                <a:solidFill>
                  <a:srgbClr val="33CC33"/>
                </a:solidFill>
                <a:ea typeface="Times New Roman" pitchFamily="18" charset="0"/>
                <a:cs typeface="B Zar" pitchFamily="2" charset="-78"/>
              </a:rPr>
              <a:t>الف) </a:t>
            </a:r>
            <a:r>
              <a:rPr lang="fa-IR" sz="4000" dirty="0" smtClean="0">
                <a:ln w="11430">
                  <a:solidFill>
                    <a:srgbClr val="336600"/>
                  </a:solidFill>
                </a:ln>
                <a:solidFill>
                  <a:srgbClr val="33CC33"/>
                </a:solidFill>
                <a:ea typeface="Times New Roman" pitchFamily="18" charset="0"/>
                <a:cs typeface="B Zar" pitchFamily="2" charset="-78"/>
              </a:rPr>
              <a:t>مؤلفه‌های </a:t>
            </a:r>
            <a:r>
              <a:rPr lang="fa-IR" sz="4000" dirty="0">
                <a:ln w="11430">
                  <a:solidFill>
                    <a:srgbClr val="336600"/>
                  </a:solidFill>
                </a:ln>
                <a:solidFill>
                  <a:srgbClr val="33CC33"/>
                </a:solidFill>
                <a:ea typeface="Times New Roman" pitchFamily="18" charset="0"/>
                <a:cs typeface="B Zar" pitchFamily="2" charset="-78"/>
              </a:rPr>
              <a:t>مطرح در حوزه سیاست</a:t>
            </a:r>
            <a:endParaRPr lang="en-US" sz="2400" dirty="0">
              <a:ln w="11430">
                <a:solidFill>
                  <a:srgbClr val="336600"/>
                </a:solidFill>
              </a:ln>
              <a:solidFill>
                <a:srgbClr val="33CC33"/>
              </a:solidFill>
              <a:cs typeface="B Zar" pitchFamily="2" charset="-78"/>
            </a:endParaRPr>
          </a:p>
        </p:txBody>
      </p:sp>
      <p:sp>
        <p:nvSpPr>
          <p:cNvPr id="9" name="&quot;No&quot; Symbol 8"/>
          <p:cNvSpPr/>
          <p:nvPr/>
        </p:nvSpPr>
        <p:spPr bwMode="auto">
          <a:xfrm>
            <a:off x="7467600" y="2179712"/>
            <a:ext cx="457200" cy="457200"/>
          </a:xfrm>
          <a:prstGeom prst="noSmoking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1752600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kumimoji="0" lang="fa-IR" sz="2400" i="0" u="none" strike="noStrike" cap="all" normalizeH="0" baseline="0" dirty="0" smtClean="0">
                <a:ln w="9000" cmpd="sng">
                  <a:solidFill>
                    <a:srgbClr val="990000"/>
                  </a:solidFill>
                  <a:prstDash val="solid"/>
                </a:ln>
                <a:solidFill>
                  <a:srgbClr val="008000"/>
                </a:solidFill>
                <a:effectLst/>
                <a:ea typeface="Times New Roman" pitchFamily="18" charset="0"/>
                <a:cs typeface="B Zar" pitchFamily="2" charset="-78"/>
              </a:rPr>
              <a:t>وجود مشکلات اقتصادی در جامعه و آثار ناشی از تحریم‌های آمریکا چند سالی است که حوزه سیاست در ایران را به سوی اولویّت دادن به موضوع اقتصاد و بهبود وضعیت معیشتی مردم ایران سوق داده است. </a:t>
            </a:r>
            <a:endParaRPr lang="fa-IR" sz="2400" cap="all" dirty="0">
              <a:ln w="9000" cmpd="sng">
                <a:solidFill>
                  <a:srgbClr val="990000"/>
                </a:solidFill>
                <a:prstDash val="solid"/>
              </a:ln>
              <a:solidFill>
                <a:srgbClr val="008000"/>
              </a:solidFill>
              <a:effectLst/>
              <a:cs typeface="B Zar" pitchFamily="2" charset="-78"/>
            </a:endParaRPr>
          </a:p>
        </p:txBody>
      </p:sp>
      <p:sp>
        <p:nvSpPr>
          <p:cNvPr id="11" name="&quot;No&quot; Symbol 10"/>
          <p:cNvSpPr/>
          <p:nvPr/>
        </p:nvSpPr>
        <p:spPr bwMode="auto">
          <a:xfrm>
            <a:off x="7380312" y="3210724"/>
            <a:ext cx="457200" cy="457200"/>
          </a:xfrm>
          <a:prstGeom prst="noSmoking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3015937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kumimoji="0" lang="fa-IR" sz="2400" i="0" u="none" strike="noStrike" cap="all" normalizeH="0" baseline="0" dirty="0" smtClean="0">
                <a:ln w="9000" cmpd="sng">
                  <a:solidFill>
                    <a:srgbClr val="990000"/>
                  </a:solidFill>
                  <a:prstDash val="solid"/>
                </a:ln>
                <a:solidFill>
                  <a:srgbClr val="008000"/>
                </a:solidFill>
                <a:effectLst/>
                <a:ea typeface="Times New Roman" pitchFamily="18" charset="0"/>
                <a:cs typeface="B Zar" pitchFamily="2" charset="-78"/>
              </a:rPr>
              <a:t>اولویّت حل مشکلات داخلی از طریق گسترش و بهبود روابط خارجی ایران با کشورهای غربی در دولت اول و دوم روحانی.</a:t>
            </a:r>
            <a:endParaRPr lang="fa-IR" sz="2400" cap="all" dirty="0">
              <a:ln w="9000" cmpd="sng">
                <a:solidFill>
                  <a:srgbClr val="990000"/>
                </a:solidFill>
                <a:prstDash val="solid"/>
              </a:ln>
              <a:solidFill>
                <a:srgbClr val="008000"/>
              </a:solidFill>
              <a:effectLst/>
              <a:cs typeface="B Zar" pitchFamily="2" charset="-78"/>
            </a:endParaRPr>
          </a:p>
        </p:txBody>
      </p:sp>
      <p:sp>
        <p:nvSpPr>
          <p:cNvPr id="13" name="&quot;No&quot; Symbol 12"/>
          <p:cNvSpPr/>
          <p:nvPr/>
        </p:nvSpPr>
        <p:spPr bwMode="auto">
          <a:xfrm>
            <a:off x="7380312" y="4005064"/>
            <a:ext cx="457200" cy="457200"/>
          </a:xfrm>
          <a:prstGeom prst="noSmoking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" y="4103409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kumimoji="0" lang="fa-IR" sz="2400" i="0" u="none" strike="noStrike" cap="all" normalizeH="0" baseline="0" dirty="0" smtClean="0">
                <a:ln w="9000" cmpd="sng">
                  <a:solidFill>
                    <a:srgbClr val="990000"/>
                  </a:solidFill>
                  <a:prstDash val="solid"/>
                </a:ln>
                <a:solidFill>
                  <a:srgbClr val="008000"/>
                </a:solidFill>
                <a:effectLst/>
                <a:ea typeface="Times New Roman" pitchFamily="18" charset="0"/>
                <a:cs typeface="B Zar" pitchFamily="2" charset="-78"/>
              </a:rPr>
              <a:t>انفعال احزاب، گروه‌های سیاسی و نخبگان مرجع سیاسی</a:t>
            </a:r>
            <a:endParaRPr lang="fa-IR" sz="2400" cap="all" dirty="0">
              <a:ln w="9000" cmpd="sng">
                <a:solidFill>
                  <a:srgbClr val="990000"/>
                </a:solidFill>
                <a:prstDash val="solid"/>
              </a:ln>
              <a:solidFill>
                <a:srgbClr val="008000"/>
              </a:solidFill>
              <a:effectLst/>
              <a:cs typeface="B Zar" pitchFamily="2" charset="-78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 animBg="1"/>
      <p:bldP spid="10" grpId="0" build="p"/>
      <p:bldP spid="11" grpId="0" build="p" animBg="1"/>
      <p:bldP spid="12" grpId="0" build="p"/>
      <p:bldP spid="13" grpId="0" build="p" animBg="1"/>
      <p:bldP spid="1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04800"/>
            <a:ext cx="91440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>
              <a:tabLst>
                <a:tab pos="5730875" algn="r"/>
              </a:tabLst>
            </a:pPr>
            <a:r>
              <a:rPr lang="ar-SA" sz="32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بسترهای سیاسی- اجتماعی- اقتصادی آشوب</a:t>
            </a:r>
            <a:r>
              <a:rPr lang="fa-IR" sz="32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‌</a:t>
            </a:r>
            <a:r>
              <a:rPr lang="ar-SA" sz="32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های </a:t>
            </a:r>
            <a:r>
              <a:rPr lang="fa-IR" sz="32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اخیر</a:t>
            </a:r>
            <a:endParaRPr lang="ar-SA" sz="3200" b="1" dirty="0" smtClean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Times New Roman" pitchFamily="18" charset="0"/>
              <a:cs typeface="B Za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19200" y="990600"/>
            <a:ext cx="6071214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indent="274638" algn="justLow" rtl="1"/>
            <a:r>
              <a:rPr lang="fa-IR" sz="4000" dirty="0" smtClean="0">
                <a:ln w="11430">
                  <a:solidFill>
                    <a:srgbClr val="336600"/>
                  </a:solidFill>
                </a:ln>
                <a:solidFill>
                  <a:srgbClr val="33CC33"/>
                </a:solidFill>
                <a:ea typeface="Times New Roman" pitchFamily="18" charset="0"/>
                <a:cs typeface="B Zar" pitchFamily="2" charset="-78"/>
              </a:rPr>
              <a:t>ب) مؤلفه‌های مطرح در حوزه اجتماع</a:t>
            </a:r>
          </a:p>
        </p:txBody>
      </p:sp>
      <p:sp>
        <p:nvSpPr>
          <p:cNvPr id="15" name="Pie 14"/>
          <p:cNvSpPr/>
          <p:nvPr/>
        </p:nvSpPr>
        <p:spPr bwMode="auto">
          <a:xfrm flipH="1">
            <a:off x="7924800" y="1828800"/>
            <a:ext cx="381000" cy="457200"/>
          </a:xfrm>
          <a:prstGeom prst="pi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" y="1702713"/>
            <a:ext cx="8077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/>
            <a:r>
              <a:rPr lang="fa-IR" sz="2200" dirty="0" smtClean="0">
                <a:ln>
                  <a:solidFill>
                    <a:srgbClr val="990000"/>
                  </a:solidFill>
                </a:ln>
                <a:solidFill>
                  <a:srgbClr val="336600"/>
                </a:solidFill>
                <a:ea typeface="Times New Roman" pitchFamily="18" charset="0"/>
                <a:cs typeface="B Zar" pitchFamily="2" charset="-78"/>
              </a:rPr>
              <a:t>کاهش </a:t>
            </a:r>
            <a:r>
              <a:rPr lang="fa-IR" sz="2200" dirty="0">
                <a:ln>
                  <a:solidFill>
                    <a:srgbClr val="990000"/>
                  </a:solidFill>
                </a:ln>
                <a:solidFill>
                  <a:srgbClr val="336600"/>
                </a:solidFill>
                <a:ea typeface="Times New Roman" pitchFamily="18" charset="0"/>
                <a:cs typeface="B Zar" pitchFamily="2" charset="-78"/>
              </a:rPr>
              <a:t>مرجعیت </a:t>
            </a:r>
            <a:r>
              <a:rPr lang="fa-IR" sz="2200" dirty="0" smtClean="0">
                <a:ln>
                  <a:solidFill>
                    <a:srgbClr val="990000"/>
                  </a:solidFill>
                </a:ln>
                <a:solidFill>
                  <a:srgbClr val="336600"/>
                </a:solidFill>
                <a:ea typeface="Times New Roman" pitchFamily="18" charset="0"/>
                <a:cs typeface="B Zar" pitchFamily="2" charset="-78"/>
              </a:rPr>
              <a:t>اجتماعی گروه‌های </a:t>
            </a:r>
            <a:r>
              <a:rPr lang="fa-IR" sz="2200" dirty="0">
                <a:ln>
                  <a:solidFill>
                    <a:srgbClr val="990000"/>
                  </a:solidFill>
                </a:ln>
                <a:solidFill>
                  <a:srgbClr val="336600"/>
                </a:solidFill>
                <a:ea typeface="Times New Roman" pitchFamily="18" charset="0"/>
                <a:cs typeface="B Zar" pitchFamily="2" charset="-78"/>
              </a:rPr>
              <a:t>مذهبی و قرارگرفتن </a:t>
            </a:r>
            <a:r>
              <a:rPr lang="fa-IR" sz="2200" dirty="0" smtClean="0">
                <a:ln>
                  <a:solidFill>
                    <a:srgbClr val="990000"/>
                  </a:solidFill>
                </a:ln>
                <a:solidFill>
                  <a:srgbClr val="336600"/>
                </a:solidFill>
                <a:ea typeface="Times New Roman" pitchFamily="18" charset="0"/>
                <a:cs typeface="B Zar" pitchFamily="2" charset="-78"/>
              </a:rPr>
              <a:t>سلبریتی‌ها </a:t>
            </a:r>
            <a:r>
              <a:rPr lang="fa-IR" sz="2200" dirty="0">
                <a:ln>
                  <a:solidFill>
                    <a:srgbClr val="990000"/>
                  </a:solidFill>
                </a:ln>
                <a:solidFill>
                  <a:srgbClr val="336600"/>
                </a:solidFill>
                <a:ea typeface="Times New Roman" pitchFamily="18" charset="0"/>
                <a:cs typeface="B Zar" pitchFamily="2" charset="-78"/>
              </a:rPr>
              <a:t>در جایگاه </a:t>
            </a:r>
            <a:r>
              <a:rPr lang="fa-IR" sz="2200" dirty="0" smtClean="0">
                <a:ln>
                  <a:solidFill>
                    <a:srgbClr val="990000"/>
                  </a:solidFill>
                </a:ln>
                <a:solidFill>
                  <a:srgbClr val="336600"/>
                </a:solidFill>
                <a:ea typeface="Times New Roman" pitchFamily="18" charset="0"/>
                <a:cs typeface="B Zar" pitchFamily="2" charset="-78"/>
              </a:rPr>
              <a:t>گروه‌های </a:t>
            </a:r>
            <a:r>
              <a:rPr lang="fa-IR" sz="2200" dirty="0">
                <a:ln>
                  <a:solidFill>
                    <a:srgbClr val="990000"/>
                  </a:solidFill>
                </a:ln>
                <a:solidFill>
                  <a:srgbClr val="336600"/>
                </a:solidFill>
                <a:ea typeface="Times New Roman" pitchFamily="18" charset="0"/>
                <a:cs typeface="B Zar" pitchFamily="2" charset="-78"/>
              </a:rPr>
              <a:t>مرجع، </a:t>
            </a:r>
            <a:endParaRPr lang="en-US" sz="2200" dirty="0">
              <a:ln>
                <a:solidFill>
                  <a:srgbClr val="990000"/>
                </a:solidFill>
              </a:ln>
              <a:solidFill>
                <a:srgbClr val="336600"/>
              </a:solidFill>
              <a:cs typeface="B Zar" pitchFamily="2" charset="-78"/>
            </a:endParaRPr>
          </a:p>
        </p:txBody>
      </p:sp>
      <p:sp>
        <p:nvSpPr>
          <p:cNvPr id="17" name="Pie 16"/>
          <p:cNvSpPr/>
          <p:nvPr/>
        </p:nvSpPr>
        <p:spPr bwMode="auto">
          <a:xfrm flipH="1">
            <a:off x="7924800" y="2438400"/>
            <a:ext cx="381000" cy="457200"/>
          </a:xfrm>
          <a:prstGeom prst="pi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" y="2350413"/>
            <a:ext cx="8077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/>
            <a:r>
              <a:rPr lang="fa-IR" sz="2200" dirty="0" smtClean="0">
                <a:ln>
                  <a:solidFill>
                    <a:srgbClr val="990000"/>
                  </a:solidFill>
                </a:ln>
                <a:solidFill>
                  <a:srgbClr val="336600"/>
                </a:solidFill>
                <a:ea typeface="Times New Roman" pitchFamily="18" charset="0"/>
                <a:cs typeface="B Zar" pitchFamily="2" charset="-78"/>
              </a:rPr>
              <a:t>شکاف نسلی و  افزایش فردگرایی منفی (انزوا گرایی) در جامعه </a:t>
            </a:r>
          </a:p>
        </p:txBody>
      </p:sp>
      <p:sp>
        <p:nvSpPr>
          <p:cNvPr id="19" name="Pie 18"/>
          <p:cNvSpPr/>
          <p:nvPr/>
        </p:nvSpPr>
        <p:spPr bwMode="auto">
          <a:xfrm flipH="1">
            <a:off x="7924800" y="3124200"/>
            <a:ext cx="381000" cy="457200"/>
          </a:xfrm>
          <a:prstGeom prst="pi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" y="2971800"/>
            <a:ext cx="8077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/>
            <a:r>
              <a:rPr lang="fa-IR" sz="2200" dirty="0" smtClean="0">
                <a:ln>
                  <a:solidFill>
                    <a:srgbClr val="990000"/>
                  </a:solidFill>
                </a:ln>
                <a:solidFill>
                  <a:srgbClr val="336600"/>
                </a:solidFill>
                <a:ea typeface="Times New Roman" pitchFamily="18" charset="0"/>
                <a:cs typeface="B Zar" pitchFamily="2" charset="-78"/>
              </a:rPr>
              <a:t>افزایش زندگی‌های تک‌نفره (خانه‌های مجردی) </a:t>
            </a:r>
            <a:endParaRPr lang="en-US" sz="2200" dirty="0">
              <a:ln>
                <a:solidFill>
                  <a:srgbClr val="990000"/>
                </a:solidFill>
              </a:ln>
              <a:solidFill>
                <a:srgbClr val="336600"/>
              </a:solidFill>
              <a:ea typeface="Times New Roman" pitchFamily="18" charset="0"/>
              <a:cs typeface="B Zar" pitchFamily="2" charset="-78"/>
            </a:endParaRPr>
          </a:p>
        </p:txBody>
      </p:sp>
      <p:sp>
        <p:nvSpPr>
          <p:cNvPr id="21" name="Pie 20"/>
          <p:cNvSpPr/>
          <p:nvPr/>
        </p:nvSpPr>
        <p:spPr bwMode="auto">
          <a:xfrm flipH="1">
            <a:off x="7924800" y="3810000"/>
            <a:ext cx="381000" cy="457200"/>
          </a:xfrm>
          <a:prstGeom prst="pi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" y="3676650"/>
            <a:ext cx="8077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/>
            <a:r>
              <a:rPr lang="fa-IR" sz="2200" dirty="0" smtClean="0">
                <a:ln>
                  <a:solidFill>
                    <a:srgbClr val="990000"/>
                  </a:solidFill>
                </a:ln>
                <a:solidFill>
                  <a:srgbClr val="336600"/>
                </a:solidFill>
                <a:ea typeface="Times New Roman" pitchFamily="18" charset="0"/>
                <a:cs typeface="B Zar" pitchFamily="2" charset="-78"/>
              </a:rPr>
              <a:t>ازدواج‌های نامرسوم (ازدواج سفید)</a:t>
            </a:r>
          </a:p>
        </p:txBody>
      </p:sp>
      <p:sp>
        <p:nvSpPr>
          <p:cNvPr id="23" name="Pie 22"/>
          <p:cNvSpPr/>
          <p:nvPr/>
        </p:nvSpPr>
        <p:spPr bwMode="auto">
          <a:xfrm flipH="1">
            <a:off x="7924800" y="4495800"/>
            <a:ext cx="381000" cy="457200"/>
          </a:xfrm>
          <a:prstGeom prst="pi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200" y="4362450"/>
            <a:ext cx="8077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/>
            <a:r>
              <a:rPr lang="fa-IR" sz="2200" dirty="0" smtClean="0">
                <a:ln>
                  <a:solidFill>
                    <a:srgbClr val="990000"/>
                  </a:solidFill>
                </a:ln>
                <a:solidFill>
                  <a:srgbClr val="336600"/>
                </a:solidFill>
                <a:ea typeface="Times New Roman" pitchFamily="18" charset="0"/>
                <a:cs typeface="B Zar" pitchFamily="2" charset="-78"/>
              </a:rPr>
              <a:t>افزایش حاشیه‌نشینی در کشور و به‌ویژه در اطراف شهرهای بزرگ </a:t>
            </a:r>
          </a:p>
        </p:txBody>
      </p:sp>
      <p:sp>
        <p:nvSpPr>
          <p:cNvPr id="25" name="Pie 24"/>
          <p:cNvSpPr/>
          <p:nvPr/>
        </p:nvSpPr>
        <p:spPr bwMode="auto">
          <a:xfrm flipH="1">
            <a:off x="7924800" y="5181600"/>
            <a:ext cx="381000" cy="457200"/>
          </a:xfrm>
          <a:prstGeom prst="pi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200" y="5105400"/>
            <a:ext cx="8077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/>
            <a:r>
              <a:rPr lang="fa-IR" sz="2200" dirty="0" smtClean="0">
                <a:ln>
                  <a:solidFill>
                    <a:srgbClr val="990000"/>
                  </a:solidFill>
                </a:ln>
                <a:solidFill>
                  <a:srgbClr val="336600"/>
                </a:solidFill>
                <a:ea typeface="Times New Roman" pitchFamily="18" charset="0"/>
                <a:cs typeface="B Zar" pitchFamily="2" charset="-78"/>
              </a:rPr>
              <a:t>کاهش آستانه تحمّل مردم و افزایش خشونت در جامعه</a:t>
            </a:r>
          </a:p>
        </p:txBody>
      </p:sp>
      <p:sp>
        <p:nvSpPr>
          <p:cNvPr id="27" name="Pie 26"/>
          <p:cNvSpPr/>
          <p:nvPr/>
        </p:nvSpPr>
        <p:spPr bwMode="auto">
          <a:xfrm flipH="1">
            <a:off x="7924800" y="5943600"/>
            <a:ext cx="381000" cy="457200"/>
          </a:xfrm>
          <a:prstGeom prst="pi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" y="5867400"/>
            <a:ext cx="8077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/>
            <a:r>
              <a:rPr lang="fa-IR" sz="2200" dirty="0" smtClean="0">
                <a:ln>
                  <a:solidFill>
                    <a:srgbClr val="990000"/>
                  </a:solidFill>
                </a:ln>
                <a:solidFill>
                  <a:srgbClr val="336600"/>
                </a:solidFill>
                <a:ea typeface="Times New Roman" pitchFamily="18" charset="0"/>
                <a:cs typeface="B Zar" pitchFamily="2" charset="-78"/>
              </a:rPr>
              <a:t>کاهش فرهنگ متعالی و تربیت اخلاقی در جامعه که نقش مبنایی در افزایش صبر و بردباری دارد.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45427">
            <a:off x="44977" y="3022111"/>
            <a:ext cx="3028950" cy="1504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3583">
            <a:off x="386250" y="2852936"/>
            <a:ext cx="2794000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42533">
            <a:off x="-105434" y="3211483"/>
            <a:ext cx="2943771" cy="1407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0386">
            <a:off x="170433" y="3031315"/>
            <a:ext cx="3021822" cy="16510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000"/>
                            </p:stCondLst>
                            <p:childTnLst>
                              <p:par>
                                <p:cTn id="57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6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000"/>
                            </p:stCondLst>
                            <p:childTnLst>
                              <p:par>
                                <p:cTn id="69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000"/>
                            </p:stCondLst>
                            <p:childTnLst>
                              <p:par>
                                <p:cTn id="7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40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6000"/>
                            </p:stCondLst>
                            <p:childTnLst>
                              <p:par>
                                <p:cTn id="87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80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0"/>
                            </p:stCondLst>
                            <p:childTnLst>
                              <p:par>
                                <p:cTn id="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2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4000"/>
                            </p:stCondLst>
                            <p:childTnLst>
                              <p:par>
                                <p:cTn id="105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60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800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2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0"/>
                            </p:stCondLst>
                            <p:childTnLst>
                              <p:par>
                                <p:cTn id="117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 build="p"/>
      <p:bldP spid="15" grpId="0" build="p" animBg="1"/>
      <p:bldP spid="16" grpId="0" build="p"/>
      <p:bldP spid="17" grpId="0" build="p" animBg="1"/>
      <p:bldP spid="18" grpId="0" build="p"/>
      <p:bldP spid="19" grpId="0" build="p" animBg="1"/>
      <p:bldP spid="20" grpId="0" build="p"/>
      <p:bldP spid="21" grpId="0" build="p" animBg="1"/>
      <p:bldP spid="22" grpId="0" build="p"/>
      <p:bldP spid="23" grpId="0" build="p" animBg="1"/>
      <p:bldP spid="24" grpId="0" build="p"/>
      <p:bldP spid="25" grpId="0" build="p" animBg="1"/>
      <p:bldP spid="26" grpId="0" build="p"/>
      <p:bldP spid="27" grpId="0" build="p" animBg="1"/>
      <p:bldP spid="2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838200" y="1707511"/>
            <a:ext cx="8001000" cy="457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4638" algn="justLow" defTabSz="914400" rtl="1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 smtClean="0">
                <a:ln>
                  <a:solidFill>
                    <a:srgbClr val="990000"/>
                  </a:solidFill>
                </a:ln>
                <a:solidFill>
                  <a:schemeClr val="tx1"/>
                </a:solidFill>
                <a:effectLst/>
                <a:ea typeface="Times New Roman" pitchFamily="18" charset="0"/>
                <a:cs typeface="B Zar" pitchFamily="2" charset="-78"/>
              </a:rPr>
              <a:t>- دیدگاه‌های غیربومی حاکم بر اقتصاد کشور، </a:t>
            </a:r>
            <a:endParaRPr kumimoji="0" lang="en-US" sz="2800" b="0" i="0" u="none" strike="noStrike" cap="none" normalizeH="0" baseline="0" dirty="0" smtClean="0">
              <a:ln>
                <a:solidFill>
                  <a:srgbClr val="990000"/>
                </a:solidFill>
              </a:ln>
              <a:solidFill>
                <a:schemeClr val="tx1"/>
              </a:solidFill>
              <a:effectLst/>
              <a:cs typeface="B Zar" pitchFamily="2" charset="-78"/>
            </a:endParaRPr>
          </a:p>
          <a:p>
            <a:pPr marL="0" marR="0" lvl="0" indent="274638" algn="justLow" defTabSz="914400" rtl="1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 smtClean="0">
                <a:ln>
                  <a:solidFill>
                    <a:srgbClr val="990000"/>
                  </a:solidFill>
                </a:ln>
                <a:solidFill>
                  <a:schemeClr val="tx1"/>
                </a:solidFill>
                <a:effectLst/>
                <a:ea typeface="Times New Roman" pitchFamily="18" charset="0"/>
                <a:cs typeface="B Zar" pitchFamily="2" charset="-78"/>
              </a:rPr>
              <a:t>- تبعیض و شکاف طبقاتی، </a:t>
            </a:r>
            <a:endParaRPr kumimoji="0" lang="en-US" sz="2800" b="0" i="0" u="none" strike="noStrike" cap="none" normalizeH="0" baseline="0" dirty="0" smtClean="0">
              <a:ln>
                <a:solidFill>
                  <a:srgbClr val="990000"/>
                </a:solidFill>
              </a:ln>
              <a:solidFill>
                <a:schemeClr val="tx1"/>
              </a:solidFill>
              <a:effectLst/>
              <a:cs typeface="B Zar" pitchFamily="2" charset="-78"/>
            </a:endParaRPr>
          </a:p>
          <a:p>
            <a:pPr marL="0" marR="0" lvl="0" indent="274638" algn="justLow" defTabSz="914400" rtl="1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 smtClean="0">
                <a:ln>
                  <a:solidFill>
                    <a:srgbClr val="990000"/>
                  </a:solidFill>
                </a:ln>
                <a:solidFill>
                  <a:schemeClr val="tx1"/>
                </a:solidFill>
                <a:effectLst/>
                <a:ea typeface="Times New Roman" pitchFamily="18" charset="0"/>
                <a:cs typeface="B Zar" pitchFamily="2" charset="-78"/>
              </a:rPr>
              <a:t>- بیکاری و شرایط نامطلوب فضای کسب و کار، </a:t>
            </a:r>
            <a:endParaRPr kumimoji="0" lang="en-US" sz="2800" b="0" i="0" u="none" strike="noStrike" cap="none" normalizeH="0" baseline="0" dirty="0" smtClean="0">
              <a:ln>
                <a:solidFill>
                  <a:srgbClr val="990000"/>
                </a:solidFill>
              </a:ln>
              <a:solidFill>
                <a:schemeClr val="tx1"/>
              </a:solidFill>
              <a:effectLst/>
              <a:cs typeface="B Zar" pitchFamily="2" charset="-78"/>
            </a:endParaRPr>
          </a:p>
          <a:p>
            <a:pPr marL="0" marR="0" lvl="0" indent="274638" algn="justLow" defTabSz="914400" rtl="1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 smtClean="0">
                <a:ln>
                  <a:solidFill>
                    <a:srgbClr val="990000"/>
                  </a:solidFill>
                </a:ln>
                <a:solidFill>
                  <a:schemeClr val="tx1"/>
                </a:solidFill>
                <a:effectLst/>
                <a:ea typeface="Times New Roman" pitchFamily="18" charset="0"/>
                <a:cs typeface="B Zar" pitchFamily="2" charset="-78"/>
              </a:rPr>
              <a:t>- تورّم، </a:t>
            </a:r>
            <a:endParaRPr kumimoji="0" lang="en-US" sz="2800" b="0" i="0" u="none" strike="noStrike" cap="none" normalizeH="0" baseline="0" dirty="0" smtClean="0">
              <a:ln>
                <a:solidFill>
                  <a:srgbClr val="990000"/>
                </a:solidFill>
              </a:ln>
              <a:solidFill>
                <a:schemeClr val="tx1"/>
              </a:solidFill>
              <a:effectLst/>
              <a:cs typeface="B Zar" pitchFamily="2" charset="-78"/>
            </a:endParaRPr>
          </a:p>
          <a:p>
            <a:pPr marL="0" marR="0" lvl="0" indent="274638" algn="justLow" defTabSz="914400" rtl="1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 smtClean="0">
                <a:ln>
                  <a:solidFill>
                    <a:srgbClr val="990000"/>
                  </a:solidFill>
                </a:ln>
                <a:solidFill>
                  <a:schemeClr val="tx1"/>
                </a:solidFill>
                <a:effectLst/>
                <a:ea typeface="Times New Roman" pitchFamily="18" charset="0"/>
                <a:cs typeface="B Zar" pitchFamily="2" charset="-78"/>
              </a:rPr>
              <a:t>- فساد اقتصادی، </a:t>
            </a:r>
            <a:endParaRPr kumimoji="0" lang="en-US" sz="2800" b="0" i="0" u="none" strike="noStrike" cap="none" normalizeH="0" baseline="0" dirty="0" smtClean="0">
              <a:ln>
                <a:solidFill>
                  <a:srgbClr val="990000"/>
                </a:solidFill>
              </a:ln>
              <a:solidFill>
                <a:schemeClr val="tx1"/>
              </a:solidFill>
              <a:effectLst/>
              <a:cs typeface="B Zar" pitchFamily="2" charset="-78"/>
            </a:endParaRPr>
          </a:p>
          <a:p>
            <a:pPr marL="0" marR="0" lvl="0" indent="274638" algn="justLow" defTabSz="914400" rtl="1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 smtClean="0">
                <a:ln>
                  <a:solidFill>
                    <a:srgbClr val="990000"/>
                  </a:solidFill>
                </a:ln>
                <a:solidFill>
                  <a:schemeClr val="tx1"/>
                </a:solidFill>
                <a:effectLst/>
                <a:ea typeface="Times New Roman" pitchFamily="18" charset="0"/>
                <a:cs typeface="B Zar" pitchFamily="2" charset="-78"/>
              </a:rPr>
              <a:t>- کاهش قدرت اقتصادی مردم، </a:t>
            </a:r>
            <a:endParaRPr kumimoji="0" lang="en-US" sz="2800" b="0" i="0" u="none" strike="noStrike" cap="none" normalizeH="0" baseline="0" dirty="0" smtClean="0">
              <a:ln>
                <a:solidFill>
                  <a:srgbClr val="990000"/>
                </a:solidFill>
              </a:ln>
              <a:solidFill>
                <a:schemeClr val="tx1"/>
              </a:solidFill>
              <a:effectLst/>
              <a:cs typeface="B Zar" pitchFamily="2" charset="-78"/>
            </a:endParaRPr>
          </a:p>
          <a:p>
            <a:pPr marL="0" marR="0" lvl="0" indent="274638" algn="justLow" defTabSz="914400" rtl="1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 smtClean="0">
                <a:ln>
                  <a:solidFill>
                    <a:srgbClr val="990000"/>
                  </a:solidFill>
                </a:ln>
                <a:solidFill>
                  <a:schemeClr val="tx1"/>
                </a:solidFill>
                <a:effectLst/>
                <a:ea typeface="Times New Roman" pitchFamily="18" charset="0"/>
                <a:cs typeface="B Zar" pitchFamily="2" charset="-78"/>
              </a:rPr>
              <a:t>- ناکارآمدی نظام بانکی، </a:t>
            </a:r>
            <a:endParaRPr kumimoji="0" lang="en-US" sz="2800" b="0" i="0" u="none" strike="noStrike" cap="none" normalizeH="0" baseline="0" dirty="0" smtClean="0">
              <a:ln>
                <a:solidFill>
                  <a:srgbClr val="990000"/>
                </a:solidFill>
              </a:ln>
              <a:solidFill>
                <a:schemeClr val="tx1"/>
              </a:solidFill>
              <a:effectLst/>
              <a:cs typeface="B Zar" pitchFamily="2" charset="-78"/>
            </a:endParaRPr>
          </a:p>
          <a:p>
            <a:pPr marL="0" marR="0" lvl="0" indent="274638" algn="justLow" defTabSz="914400" rtl="1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 smtClean="0">
                <a:ln>
                  <a:solidFill>
                    <a:srgbClr val="990000"/>
                  </a:solidFill>
                </a:ln>
                <a:solidFill>
                  <a:schemeClr val="tx1"/>
                </a:solidFill>
                <a:effectLst/>
                <a:ea typeface="Times New Roman" pitchFamily="18" charset="0"/>
                <a:cs typeface="B Zar" pitchFamily="2" charset="-78"/>
              </a:rPr>
              <a:t>- نوسانات بازار ارز </a:t>
            </a:r>
            <a:endParaRPr kumimoji="0" lang="fa-IR" sz="2800" b="0" i="0" u="none" strike="noStrike" cap="none" normalizeH="0" baseline="0" dirty="0" smtClean="0">
              <a:ln>
                <a:solidFill>
                  <a:srgbClr val="990000"/>
                </a:solidFill>
              </a:ln>
              <a:solidFill>
                <a:schemeClr val="tx1"/>
              </a:solidFill>
              <a:effectLst/>
              <a:cs typeface="B Za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91440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>
              <a:tabLst>
                <a:tab pos="5730875" algn="r"/>
              </a:tabLst>
            </a:pPr>
            <a:r>
              <a:rPr lang="ar-SA" sz="32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بسترهای سیاسی- اجتماعی- اقتصادی آشوب</a:t>
            </a:r>
            <a:r>
              <a:rPr lang="fa-IR" sz="32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‌</a:t>
            </a:r>
            <a:r>
              <a:rPr lang="ar-SA" sz="32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های </a:t>
            </a:r>
            <a:r>
              <a:rPr lang="fa-IR" sz="32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اخیر</a:t>
            </a:r>
            <a:endParaRPr lang="ar-SA" sz="3200" b="1" dirty="0" smtClean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Times New Roman" pitchFamily="18" charset="0"/>
              <a:cs typeface="B Za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990600"/>
            <a:ext cx="6173806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indent="274638" algn="justLow" rtl="1"/>
            <a:r>
              <a:rPr lang="fa-IR" sz="4000" dirty="0" smtClean="0">
                <a:ln w="11430">
                  <a:solidFill>
                    <a:srgbClr val="336600"/>
                  </a:solidFill>
                </a:ln>
                <a:solidFill>
                  <a:srgbClr val="33CC33"/>
                </a:solidFill>
                <a:ea typeface="Times New Roman" pitchFamily="18" charset="0"/>
                <a:cs typeface="B Zar" pitchFamily="2" charset="-78"/>
              </a:rPr>
              <a:t>ج) مؤلفه‌های مطرح در حوزه اقتصاد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0174">
            <a:off x="619150" y="1899349"/>
            <a:ext cx="2124075" cy="12634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3712">
            <a:off x="901214" y="2702801"/>
            <a:ext cx="2311254" cy="14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0900">
            <a:off x="1009414" y="3753264"/>
            <a:ext cx="2562225" cy="1781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083">
            <a:off x="1515035" y="4524585"/>
            <a:ext cx="2502275" cy="1694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2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20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0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10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20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3000"/>
                            </p:stCondLst>
                            <p:childTnLst>
                              <p:par>
                                <p:cTn id="7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/>
      <p:bldP spid="5" grpId="0" build="p"/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3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24600" y="228600"/>
            <a:ext cx="2359941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4000" b="1" dirty="0" smtClean="0">
                <a:ln w="11430"/>
                <a:solidFill>
                  <a:srgbClr val="CC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مبحث </a:t>
            </a:r>
            <a:r>
              <a:rPr lang="fa-IR" sz="4000" b="1" dirty="0" smtClean="0">
                <a:ln w="11430"/>
                <a:solidFill>
                  <a:srgbClr val="CC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پنجم</a:t>
            </a:r>
            <a:endParaRPr lang="fa-IR" sz="4000" b="1" dirty="0">
              <a:ln w="11430"/>
              <a:solidFill>
                <a:srgbClr val="CC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66800"/>
            <a:ext cx="914400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>
              <a:tabLst>
                <a:tab pos="5730875" algn="r"/>
              </a:tabLst>
            </a:pPr>
            <a:r>
              <a:rPr lang="ar-SA" sz="54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عوامل خارجی </a:t>
            </a:r>
          </a:p>
        </p:txBody>
      </p:sp>
      <p:sp>
        <p:nvSpPr>
          <p:cNvPr id="7" name="Flowchart: Terminator 6"/>
          <p:cNvSpPr/>
          <p:nvPr/>
        </p:nvSpPr>
        <p:spPr bwMode="auto">
          <a:xfrm>
            <a:off x="1600200" y="2133600"/>
            <a:ext cx="6324600" cy="762000"/>
          </a:xfrm>
          <a:prstGeom prst="flowChartTerminator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ctr" rtl="1" eaLnBrk="1" hangingPunct="1"/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/>
                <a:ea typeface="Times New Roman" pitchFamily="18" charset="0"/>
                <a:cs typeface="B Zar" pitchFamily="2" charset="-78"/>
              </a:rPr>
              <a:t>راهبرد ترکیبی آمریکا در مواجهه با ایران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DDDDDD"/>
              </a:solidFill>
              <a:effectLst/>
              <a:cs typeface="B Zar" pitchFamily="2" charset="-7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Stored Data 7"/>
          <p:cNvSpPr/>
          <p:nvPr/>
        </p:nvSpPr>
        <p:spPr bwMode="auto">
          <a:xfrm flipH="1">
            <a:off x="7772400" y="2171700"/>
            <a:ext cx="1143000" cy="685800"/>
          </a:xfrm>
          <a:prstGeom prst="flowChartOnlineStorage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r>
              <a:rPr kumimoji="0" lang="ar-SA" sz="4800" b="1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/>
                <a:ea typeface="Times New Roman" pitchFamily="18" charset="0"/>
                <a:cs typeface="B Zar" pitchFamily="2" charset="-78"/>
              </a:rPr>
              <a:t>1</a:t>
            </a:r>
            <a:endParaRPr kumimoji="0" lang="fa-IR" sz="3200" b="1" i="0" u="none" strike="noStrike" cap="none" normalizeH="0" baseline="0" dirty="0" smtClean="0">
              <a:ln>
                <a:noFill/>
              </a:ln>
              <a:solidFill>
                <a:srgbClr val="DDDDD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817203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ea typeface="Times New Roman" pitchFamily="18" charset="0"/>
                <a:cs typeface="B Zar" pitchFamily="2" charset="-78"/>
              </a:rPr>
              <a:t>«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NanumGothic"/>
                <a:ea typeface="NanumGothic"/>
                <a:cs typeface="B Zar" pitchFamily="2" charset="-78"/>
              </a:rPr>
              <a:t>فشار حداکثری و خرد کننده با استفاده از همه ابزارهای مادون جنگ، با هدف ایجاد تهدید موجودیتی»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ea typeface="Times New Roman" pitchFamily="18" charset="0"/>
                <a:cs typeface="B Zar" pitchFamily="2" charset="-78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cs typeface="B Zar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7072">
            <a:off x="2411760" y="4849207"/>
            <a:ext cx="2976664" cy="17898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502880"/>
            <a:ext cx="1342414" cy="114860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7" grpId="0" build="p" animBg="1"/>
      <p:bldP spid="8" grpId="0" build="p" animBg="1"/>
      <p:bldP spid="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914400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>
              <a:tabLst>
                <a:tab pos="5730875" algn="r"/>
              </a:tabLst>
            </a:pPr>
            <a:r>
              <a:rPr lang="ar-SA" sz="54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عوامل خارجی </a:t>
            </a:r>
          </a:p>
        </p:txBody>
      </p:sp>
      <p:sp>
        <p:nvSpPr>
          <p:cNvPr id="5" name="Flowchart: Terminator 4"/>
          <p:cNvSpPr/>
          <p:nvPr/>
        </p:nvSpPr>
        <p:spPr bwMode="auto">
          <a:xfrm>
            <a:off x="1600200" y="1295400"/>
            <a:ext cx="6324600" cy="762000"/>
          </a:xfrm>
          <a:prstGeom prst="flowChartTerminator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ctr" rtl="1" eaLnBrk="1" hangingPunct="1"/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/>
                <a:ea typeface="Times New Roman" pitchFamily="18" charset="0"/>
                <a:cs typeface="B Zar" pitchFamily="2" charset="-78"/>
              </a:rPr>
              <a:t>نقشه راه راهبرد فشار حداکثری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owchart: Stored Data 5"/>
          <p:cNvSpPr/>
          <p:nvPr/>
        </p:nvSpPr>
        <p:spPr bwMode="auto">
          <a:xfrm flipH="1">
            <a:off x="7772400" y="1333500"/>
            <a:ext cx="1143000" cy="685800"/>
          </a:xfrm>
          <a:prstGeom prst="flowChartOnlineStorage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r>
              <a:rPr kumimoji="0" lang="fa-IR" sz="4800" b="1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/>
                <a:ea typeface="Times New Roman" pitchFamily="18" charset="0"/>
                <a:cs typeface="B Zar" pitchFamily="2" charset="-78"/>
              </a:rPr>
              <a:t>2</a:t>
            </a:r>
            <a:endParaRPr kumimoji="0" lang="fa-IR" sz="3200" b="1" i="0" u="none" strike="noStrike" cap="none" normalizeH="0" baseline="0" dirty="0" smtClean="0">
              <a:ln>
                <a:noFill/>
              </a:ln>
              <a:solidFill>
                <a:srgbClr val="DDDDD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-609600" y="5105400"/>
            <a:ext cx="9144000" cy="171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b="1" dirty="0" smtClean="0">
                <a:ln w="11430">
                  <a:solidFill>
                    <a:srgbClr val="990000"/>
                  </a:solidFill>
                </a:ln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Zar" pitchFamily="2" charset="-78"/>
              </a:rPr>
              <a:t>2-2-</a:t>
            </a:r>
            <a:r>
              <a:rPr lang="en-US" b="1" dirty="0" smtClean="0">
                <a:ln w="11430">
                  <a:solidFill>
                    <a:srgbClr val="990000"/>
                  </a:solidFill>
                </a:ln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Zar" pitchFamily="2" charset="-78"/>
              </a:rPr>
              <a:t> </a:t>
            </a:r>
            <a:r>
              <a:rPr lang="ar-SA" b="1" dirty="0" smtClean="0">
                <a:ln w="11430">
                  <a:solidFill>
                    <a:srgbClr val="990000"/>
                  </a:solidFill>
                </a:ln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Zar" pitchFamily="2" charset="-78"/>
              </a:rPr>
              <a:t>تولید نارضایتی </a:t>
            </a:r>
            <a:r>
              <a:rPr lang="ar-SA" b="1" dirty="0">
                <a:ln w="11430">
                  <a:solidFill>
                    <a:srgbClr val="990000"/>
                  </a:solidFill>
                </a:ln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Zar" pitchFamily="2" charset="-78"/>
              </a:rPr>
              <a:t>در داخل کشور؛</a:t>
            </a:r>
            <a:r>
              <a:rPr lang="en-US" b="1" dirty="0">
                <a:ln w="11430">
                  <a:solidFill>
                    <a:srgbClr val="990000"/>
                  </a:solidFill>
                </a:ln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Zar" pitchFamily="2" charset="-78"/>
              </a:rPr>
              <a:t> </a:t>
            </a:r>
          </a:p>
          <a:p>
            <a:pPr marL="0" marR="0" lvl="0" indent="0" algn="justLow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b="1" dirty="0" smtClean="0">
                <a:ln w="11430">
                  <a:solidFill>
                    <a:srgbClr val="990000"/>
                  </a:solidFill>
                </a:ln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Zar" pitchFamily="2" charset="-78"/>
              </a:rPr>
              <a:t>2-3- </a:t>
            </a:r>
            <a:r>
              <a:rPr lang="ar-SA" b="1" dirty="0" smtClean="0">
                <a:ln w="11430">
                  <a:solidFill>
                    <a:srgbClr val="990000"/>
                  </a:solidFill>
                </a:ln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Zar" pitchFamily="2" charset="-78"/>
              </a:rPr>
              <a:t>ایجاد </a:t>
            </a:r>
            <a:r>
              <a:rPr lang="ar-SA" b="1" dirty="0">
                <a:ln w="11430">
                  <a:solidFill>
                    <a:srgbClr val="990000"/>
                  </a:solidFill>
                </a:ln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Zar" pitchFamily="2" charset="-78"/>
              </a:rPr>
              <a:t>آشوب های سراسری در بستر نارضایتی؛</a:t>
            </a:r>
            <a:r>
              <a:rPr lang="en-US" b="1" dirty="0">
                <a:ln w="11430">
                  <a:solidFill>
                    <a:srgbClr val="990000"/>
                  </a:solidFill>
                </a:ln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Zar" pitchFamily="2" charset="-78"/>
              </a:rPr>
              <a:t> </a:t>
            </a:r>
          </a:p>
          <a:p>
            <a:pPr marL="0" marR="0" lvl="0" indent="0" algn="justLow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b="1" dirty="0" smtClean="0">
                <a:ln w="11430">
                  <a:solidFill>
                    <a:srgbClr val="990000"/>
                  </a:solidFill>
                </a:ln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Zar" pitchFamily="2" charset="-78"/>
              </a:rPr>
              <a:t>2-4- </a:t>
            </a:r>
            <a:r>
              <a:rPr lang="ar-SA" b="1" dirty="0" smtClean="0">
                <a:ln w="11430">
                  <a:solidFill>
                    <a:srgbClr val="990000"/>
                  </a:solidFill>
                </a:ln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Zar" pitchFamily="2" charset="-78"/>
              </a:rPr>
              <a:t>مجبور </a:t>
            </a:r>
            <a:r>
              <a:rPr lang="ar-SA" b="1" dirty="0">
                <a:ln w="11430">
                  <a:solidFill>
                    <a:srgbClr val="990000"/>
                  </a:solidFill>
                </a:ln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Zar" pitchFamily="2" charset="-78"/>
              </a:rPr>
              <a:t>شدن نظام به مذاکره و دادن امتیاز به آمریکا (تغییر رفتار)؛</a:t>
            </a:r>
            <a:endParaRPr lang="en-US" b="1" dirty="0">
              <a:ln w="11430">
                <a:solidFill>
                  <a:srgbClr val="990000"/>
                </a:solidFill>
              </a:ln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endParaRPr>
          </a:p>
          <a:p>
            <a:pPr marL="0" marR="0" lvl="0" indent="0" algn="justLow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b="1" dirty="0" smtClean="0">
                <a:ln w="11430">
                  <a:solidFill>
                    <a:srgbClr val="990000"/>
                  </a:solidFill>
                </a:ln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Zar" pitchFamily="2" charset="-78"/>
              </a:rPr>
              <a:t>2-5-</a:t>
            </a:r>
            <a:r>
              <a:rPr lang="en-US" b="1" dirty="0" smtClean="0">
                <a:ln w="11430">
                  <a:solidFill>
                    <a:srgbClr val="990000"/>
                  </a:solidFill>
                </a:ln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Zar" pitchFamily="2" charset="-78"/>
              </a:rPr>
              <a:t> </a:t>
            </a:r>
            <a:r>
              <a:rPr lang="ar-SA" b="1" dirty="0">
                <a:ln w="11430">
                  <a:solidFill>
                    <a:srgbClr val="990000"/>
                  </a:solidFill>
                </a:ln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Zar" pitchFamily="2" charset="-78"/>
              </a:rPr>
              <a:t>تضعیف نظام با ادامه روند فشار حتی پس از دادن امتیاز توسط ایران تا فروپاشی؛</a:t>
            </a:r>
            <a:r>
              <a:rPr lang="en-US" b="1" dirty="0">
                <a:ln w="11430">
                  <a:solidFill>
                    <a:srgbClr val="990000"/>
                  </a:solidFill>
                </a:ln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Zar" pitchFamily="2" charset="-78"/>
              </a:rPr>
              <a:t>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0" y="2362200"/>
            <a:ext cx="22098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/>
            <a:r>
              <a:rPr lang="fa-IR" b="1" dirty="0" smtClean="0">
                <a:ln w="11430">
                  <a:solidFill>
                    <a:srgbClr val="990000"/>
                  </a:solidFill>
                </a:ln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Zar" pitchFamily="2" charset="-78"/>
              </a:rPr>
              <a:t>2-1- </a:t>
            </a:r>
            <a:r>
              <a:rPr lang="ar-SA" b="1" dirty="0" smtClean="0">
                <a:ln w="11430">
                  <a:solidFill>
                    <a:srgbClr val="990000"/>
                  </a:solidFill>
                </a:ln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Zar" pitchFamily="2" charset="-78"/>
              </a:rPr>
              <a:t>ایجاد </a:t>
            </a:r>
            <a:r>
              <a:rPr lang="ar-SA" b="1" dirty="0">
                <a:ln w="11430">
                  <a:solidFill>
                    <a:srgbClr val="990000"/>
                  </a:solidFill>
                </a:ln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Zar" pitchFamily="2" charset="-78"/>
              </a:rPr>
              <a:t>فشار حداکثری برای محصور نمودن ایران در مرزهای داخلی؛</a:t>
            </a:r>
            <a:endParaRPr lang="en-US" b="1" dirty="0">
              <a:ln w="11430">
                <a:solidFill>
                  <a:srgbClr val="990000"/>
                </a:solidFill>
              </a:ln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11" name="Right Brace 10"/>
          <p:cNvSpPr/>
          <p:nvPr/>
        </p:nvSpPr>
        <p:spPr bwMode="auto">
          <a:xfrm>
            <a:off x="6629400" y="2133600"/>
            <a:ext cx="609600" cy="2971800"/>
          </a:xfrm>
          <a:prstGeom prst="rightBrace">
            <a:avLst>
              <a:gd name="adj1" fmla="val 28333"/>
              <a:gd name="adj2" fmla="val 50000"/>
            </a:avLst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057400"/>
            <a:ext cx="68580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>
              <a:lnSpc>
                <a:spcPct val="150000"/>
              </a:lnSpc>
            </a:pPr>
            <a:r>
              <a:rPr lang="fa-IR" sz="2200" dirty="0" smtClean="0">
                <a:solidFill>
                  <a:srgbClr val="800000"/>
                </a:solidFill>
                <a:latin typeface="NanumGothic"/>
                <a:ea typeface="NanumGothic"/>
                <a:cs typeface="B Zar" pitchFamily="2" charset="-78"/>
              </a:rPr>
              <a:t>- </a:t>
            </a:r>
            <a:r>
              <a:rPr lang="ar-SA" sz="2200" dirty="0" smtClean="0">
                <a:solidFill>
                  <a:srgbClr val="800000"/>
                </a:solidFill>
                <a:latin typeface="NanumGothic"/>
                <a:ea typeface="NanumGothic"/>
                <a:cs typeface="B Zar" pitchFamily="2" charset="-78"/>
              </a:rPr>
              <a:t>محصور</a:t>
            </a:r>
            <a:r>
              <a:rPr lang="en-US" sz="2200" dirty="0" smtClean="0">
                <a:solidFill>
                  <a:srgbClr val="800000"/>
                </a:solidFill>
                <a:latin typeface="NanumGothic"/>
                <a:ea typeface="NanumGothic"/>
                <a:cs typeface="B Zar" pitchFamily="2" charset="-78"/>
              </a:rPr>
              <a:t> </a:t>
            </a:r>
            <a:r>
              <a:rPr lang="en-US" sz="2200" dirty="0">
                <a:solidFill>
                  <a:srgbClr val="800000"/>
                </a:solidFill>
                <a:ea typeface="NanumGothic"/>
                <a:cs typeface="B Zar" pitchFamily="2" charset="-78"/>
              </a:rPr>
              <a:t>‌</a:t>
            </a:r>
            <a:r>
              <a:rPr lang="ar-SA" sz="2200" dirty="0">
                <a:solidFill>
                  <a:srgbClr val="800000"/>
                </a:solidFill>
                <a:latin typeface="NanumGothic"/>
                <a:ea typeface="NanumGothic"/>
                <a:cs typeface="B Zar" pitchFamily="2" charset="-78"/>
              </a:rPr>
              <a:t>شدن ایران در داخل مرزهای خودش</a:t>
            </a:r>
            <a:r>
              <a:rPr lang="en-US" sz="2200" dirty="0" smtClean="0">
                <a:solidFill>
                  <a:srgbClr val="800000"/>
                </a:solidFill>
                <a:latin typeface="NanumGothic"/>
                <a:ea typeface="NanumGothic"/>
                <a:cs typeface="B Zar" pitchFamily="2" charset="-78"/>
              </a:rPr>
              <a:t>.</a:t>
            </a:r>
            <a:endParaRPr lang="en-US" sz="2200" dirty="0" smtClean="0">
              <a:solidFill>
                <a:srgbClr val="800000"/>
              </a:solidFill>
              <a:cs typeface="B Zar" pitchFamily="2" charset="-78"/>
            </a:endParaRPr>
          </a:p>
          <a:p>
            <a:pPr lvl="0" algn="justLow" rtl="1">
              <a:lnSpc>
                <a:spcPct val="150000"/>
              </a:lnSpc>
            </a:pPr>
            <a:r>
              <a:rPr lang="fa-IR" sz="2200" dirty="0" smtClean="0">
                <a:solidFill>
                  <a:srgbClr val="800000"/>
                </a:solidFill>
                <a:latin typeface="NanumGothic"/>
                <a:ea typeface="NanumGothic"/>
                <a:cs typeface="B Zar" pitchFamily="2" charset="-78"/>
              </a:rPr>
              <a:t>- </a:t>
            </a:r>
            <a:r>
              <a:rPr lang="ar-SA" sz="2200" dirty="0" smtClean="0">
                <a:solidFill>
                  <a:srgbClr val="800000"/>
                </a:solidFill>
                <a:latin typeface="NanumGothic"/>
                <a:ea typeface="NanumGothic"/>
                <a:cs typeface="B Zar" pitchFamily="2" charset="-78"/>
              </a:rPr>
              <a:t>جلوگیری از ایرانیزه شدن منطقه خاورمیانه</a:t>
            </a:r>
            <a:r>
              <a:rPr lang="en-US" sz="2200" dirty="0" smtClean="0">
                <a:solidFill>
                  <a:srgbClr val="800000"/>
                </a:solidFill>
                <a:latin typeface="NanumGothic"/>
                <a:ea typeface="NanumGothic"/>
                <a:cs typeface="B Zar" pitchFamily="2" charset="-78"/>
              </a:rPr>
              <a:t>.</a:t>
            </a:r>
            <a:endParaRPr lang="en-US" sz="2200" dirty="0" smtClean="0">
              <a:solidFill>
                <a:srgbClr val="800000"/>
              </a:solidFill>
              <a:cs typeface="B Zar" pitchFamily="2" charset="-78"/>
            </a:endParaRPr>
          </a:p>
          <a:p>
            <a:pPr lvl="0" algn="justLow" rtl="1">
              <a:lnSpc>
                <a:spcPct val="150000"/>
              </a:lnSpc>
            </a:pPr>
            <a:r>
              <a:rPr lang="fa-IR" sz="2200" dirty="0" smtClean="0">
                <a:solidFill>
                  <a:srgbClr val="800000"/>
                </a:solidFill>
                <a:latin typeface="NanumGothic"/>
                <a:ea typeface="NanumGothic"/>
                <a:cs typeface="B Zar" pitchFamily="2" charset="-78"/>
              </a:rPr>
              <a:t>- </a:t>
            </a:r>
            <a:r>
              <a:rPr lang="ar-SA" sz="2200" dirty="0" smtClean="0">
                <a:solidFill>
                  <a:srgbClr val="800000"/>
                </a:solidFill>
                <a:latin typeface="NanumGothic"/>
                <a:ea typeface="NanumGothic"/>
                <a:cs typeface="B Zar" pitchFamily="2" charset="-78"/>
              </a:rPr>
              <a:t>جلوگیری </a:t>
            </a:r>
            <a:r>
              <a:rPr lang="ar-SA" sz="2200" dirty="0">
                <a:solidFill>
                  <a:srgbClr val="800000"/>
                </a:solidFill>
                <a:latin typeface="NanumGothic"/>
                <a:ea typeface="NanumGothic"/>
                <a:cs typeface="B Zar" pitchFamily="2" charset="-78"/>
              </a:rPr>
              <a:t>از تصاحب خاورمیانه پساداعش، توسط ایران</a:t>
            </a:r>
            <a:r>
              <a:rPr lang="en-US" sz="2200" dirty="0">
                <a:solidFill>
                  <a:srgbClr val="800000"/>
                </a:solidFill>
                <a:latin typeface="NanumGothic"/>
                <a:ea typeface="NanumGothic"/>
                <a:cs typeface="B Zar" pitchFamily="2" charset="-78"/>
              </a:rPr>
              <a:t> . </a:t>
            </a:r>
            <a:endParaRPr lang="en-US" sz="2200" dirty="0">
              <a:solidFill>
                <a:srgbClr val="800000"/>
              </a:solidFill>
              <a:cs typeface="B Zar" pitchFamily="2" charset="-78"/>
            </a:endParaRPr>
          </a:p>
          <a:p>
            <a:pPr lvl="0" algn="justLow" rtl="1">
              <a:lnSpc>
                <a:spcPct val="150000"/>
              </a:lnSpc>
            </a:pPr>
            <a:r>
              <a:rPr lang="fa-IR" sz="2000" dirty="0" smtClean="0">
                <a:solidFill>
                  <a:srgbClr val="800000"/>
                </a:solidFill>
                <a:latin typeface="NanumGothic"/>
                <a:ea typeface="NanumGothic"/>
                <a:cs typeface="B Zar" pitchFamily="2" charset="-78"/>
              </a:rPr>
              <a:t>- </a:t>
            </a:r>
            <a:r>
              <a:rPr lang="ar-SA" sz="2000" dirty="0" smtClean="0">
                <a:solidFill>
                  <a:srgbClr val="800000"/>
                </a:solidFill>
                <a:latin typeface="NanumGothic"/>
                <a:ea typeface="NanumGothic"/>
                <a:cs typeface="B Zar" pitchFamily="2" charset="-78"/>
              </a:rPr>
              <a:t>جلوگیری </a:t>
            </a:r>
            <a:r>
              <a:rPr lang="ar-SA" sz="2000" dirty="0">
                <a:solidFill>
                  <a:srgbClr val="800000"/>
                </a:solidFill>
                <a:latin typeface="NanumGothic"/>
                <a:ea typeface="NanumGothic"/>
                <a:cs typeface="B Zar" pitchFamily="2" charset="-78"/>
              </a:rPr>
              <a:t>از بست جریان مقاومت تا سواحل مدیترانه و تا مرزهای سرزمین‌های </a:t>
            </a:r>
            <a:r>
              <a:rPr lang="ar-SA" sz="2000" dirty="0" smtClean="0">
                <a:solidFill>
                  <a:srgbClr val="800000"/>
                </a:solidFill>
                <a:latin typeface="NanumGothic"/>
                <a:ea typeface="NanumGothic"/>
                <a:cs typeface="B Zar" pitchFamily="2" charset="-78"/>
              </a:rPr>
              <a:t>اشغال</a:t>
            </a:r>
            <a:r>
              <a:rPr lang="fa-IR" sz="2000" dirty="0" smtClean="0">
                <a:solidFill>
                  <a:srgbClr val="800000"/>
                </a:solidFill>
                <a:latin typeface="NanumGothic"/>
                <a:ea typeface="NanumGothic"/>
                <a:cs typeface="B Zar" pitchFamily="2" charset="-78"/>
              </a:rPr>
              <a:t>ی.</a:t>
            </a:r>
            <a:r>
              <a:rPr lang="en-US" sz="2000" dirty="0" smtClean="0">
                <a:solidFill>
                  <a:srgbClr val="800000"/>
                </a:solidFill>
                <a:latin typeface="NanumGothic"/>
                <a:ea typeface="NanumGothic"/>
                <a:cs typeface="B Zar" pitchFamily="2" charset="-78"/>
              </a:rPr>
              <a:t> </a:t>
            </a:r>
            <a:endParaRPr lang="en-US" sz="2000" dirty="0" smtClean="0">
              <a:solidFill>
                <a:srgbClr val="800000"/>
              </a:solidFill>
              <a:cs typeface="B Zar" pitchFamily="2" charset="-78"/>
            </a:endParaRPr>
          </a:p>
          <a:p>
            <a:pPr lvl="0" algn="justLow" rtl="1">
              <a:lnSpc>
                <a:spcPct val="150000"/>
              </a:lnSpc>
            </a:pPr>
            <a:r>
              <a:rPr lang="fa-IR" sz="2200" dirty="0" smtClean="0">
                <a:solidFill>
                  <a:srgbClr val="800000"/>
                </a:solidFill>
                <a:latin typeface="NanumGothic"/>
                <a:ea typeface="NanumGothic"/>
                <a:cs typeface="B Zar" pitchFamily="2" charset="-78"/>
              </a:rPr>
              <a:t>- </a:t>
            </a:r>
            <a:r>
              <a:rPr lang="ar-SA" sz="1900" dirty="0" smtClean="0">
                <a:solidFill>
                  <a:srgbClr val="800000"/>
                </a:solidFill>
                <a:latin typeface="NanumGothic"/>
                <a:ea typeface="NanumGothic"/>
                <a:cs typeface="B Zar" pitchFamily="2" charset="-78"/>
              </a:rPr>
              <a:t>جلوگیری از ایجاد یک ارتش چند ملیتی مقاومت که دارای اتاق کنترل فرمان واحد است</a:t>
            </a:r>
            <a:r>
              <a:rPr lang="fa-IR" sz="1900" dirty="0" smtClean="0">
                <a:solidFill>
                  <a:srgbClr val="800000"/>
                </a:solidFill>
                <a:latin typeface="NanumGothic"/>
                <a:ea typeface="NanumGothic"/>
                <a:cs typeface="B Zar" pitchFamily="2" charset="-78"/>
              </a:rPr>
              <a:t>.</a:t>
            </a:r>
            <a:endParaRPr lang="en-US" sz="1900" dirty="0" smtClean="0">
              <a:solidFill>
                <a:srgbClr val="800000"/>
              </a:solidFill>
              <a:cs typeface="B Zar" pitchFamily="2" charset="-78"/>
            </a:endParaRPr>
          </a:p>
          <a:p>
            <a:pPr lvl="0" algn="justLow" rtl="1">
              <a:lnSpc>
                <a:spcPct val="150000"/>
              </a:lnSpc>
            </a:pPr>
            <a:r>
              <a:rPr lang="fa-IR" sz="2200" dirty="0" smtClean="0">
                <a:solidFill>
                  <a:srgbClr val="800000"/>
                </a:solidFill>
                <a:latin typeface="NanumGothic"/>
                <a:ea typeface="NanumGothic"/>
                <a:cs typeface="B Zar" pitchFamily="2" charset="-78"/>
              </a:rPr>
              <a:t>- </a:t>
            </a:r>
            <a:r>
              <a:rPr lang="ar-SA" sz="2200" dirty="0" smtClean="0">
                <a:solidFill>
                  <a:srgbClr val="800000"/>
                </a:solidFill>
                <a:latin typeface="NanumGothic"/>
                <a:ea typeface="NanumGothic"/>
                <a:cs typeface="B Zar" pitchFamily="2" charset="-78"/>
              </a:rPr>
              <a:t>جلوگیری از ایجاد یک کریدور زمینی از ایران تا سواحل مدیترانه</a:t>
            </a:r>
            <a:r>
              <a:rPr lang="en-US" sz="2200" baseline="30000" dirty="0">
                <a:solidFill>
                  <a:srgbClr val="800000"/>
                </a:solidFill>
                <a:latin typeface="NanumGothic"/>
                <a:ea typeface="NanumGothic"/>
                <a:cs typeface="B Zar" pitchFamily="2" charset="-78"/>
              </a:rPr>
              <a:t>.</a:t>
            </a:r>
            <a:endParaRPr lang="en-US" sz="2200" dirty="0">
              <a:solidFill>
                <a:srgbClr val="800000"/>
              </a:solidFill>
              <a:cs typeface="B Zar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77050" y="3886200"/>
            <a:ext cx="205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b="1" dirty="0">
                <a:ln w="11430">
                  <a:solidFill>
                    <a:srgbClr val="990000"/>
                  </a:solidFill>
                </a:ln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Zar" pitchFamily="2" charset="-78"/>
              </a:rPr>
              <a:t>مریم رجوی در کنفرانس منافقین در </a:t>
            </a:r>
            <a:r>
              <a:rPr lang="ar-SA" b="1" dirty="0" smtClean="0">
                <a:ln w="11430">
                  <a:solidFill>
                    <a:srgbClr val="990000"/>
                  </a:solidFill>
                </a:ln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Zar" pitchFamily="2" charset="-78"/>
              </a:rPr>
              <a:t>پاریس</a:t>
            </a:r>
            <a:endParaRPr lang="fa-IR" b="1" dirty="0">
              <a:ln w="11430">
                <a:solidFill>
                  <a:srgbClr val="990000"/>
                </a:solidFill>
              </a:ln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7696200" y="3581400"/>
            <a:ext cx="381000" cy="304800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 animBg="1"/>
      <p:bldP spid="6" grpId="0" build="p" animBg="1"/>
      <p:bldP spid="30723" grpId="0" build="p"/>
      <p:bldP spid="10" grpId="0" build="p"/>
      <p:bldP spid="11" grpId="0" build="p" animBg="1"/>
      <p:bldP spid="12" grpId="0" build="p"/>
      <p:bldP spid="13" grpId="0" build="p"/>
      <p:bldP spid="14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111665" y="4550931"/>
            <a:ext cx="579613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cs typeface="B Zar" pitchFamily="2" charset="-78"/>
              </a:rPr>
              <a:t>ریاس</a:t>
            </a: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cs typeface="B Zar" pitchFamily="2" charset="-78"/>
              </a:rPr>
              <a:t>ت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cs typeface="B Zar" pitchFamily="2" charset="-78"/>
              </a:rPr>
              <a:t> </a:t>
            </a: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cs typeface="B Zar" pitchFamily="2" charset="-78"/>
              </a:rPr>
              <a:t>آن</a:t>
            </a:r>
            <a:r>
              <a:rPr kumimoji="0" lang="fa-IR" sz="3200" b="0" i="0" u="none" strike="noStrike" cap="none" normalizeH="0" dirty="0" smtClean="0">
                <a:ln>
                  <a:noFill/>
                </a:ln>
                <a:solidFill>
                  <a:srgbClr val="CC0000"/>
                </a:solidFill>
                <a:effectLst/>
                <a:cs typeface="B Zar" pitchFamily="2" charset="-78"/>
              </a:rPr>
              <a:t> بعهده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cs typeface="B Zar" pitchFamily="2" charset="-78"/>
              </a:rPr>
              <a:t>مایکل دی‌آندریا</a:t>
            </a: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cs typeface="B Zar" pitchFamily="2" charset="-78"/>
              </a:rPr>
              <a:t> گذاشته شدکه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cs typeface="B Zar" pitchFamily="2" charset="-78"/>
              </a:rPr>
              <a:t>ملقب به «شاهزاده تاریکی</a:t>
            </a: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cs typeface="B Zar" pitchFamily="2" charset="-78"/>
              </a:rPr>
              <a:t> بود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cs typeface="B Zar" pitchFamily="2" charset="-78"/>
              </a:rPr>
              <a:t>»</a:t>
            </a: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cs typeface="B Zar" pitchFamily="2" charset="-78"/>
              </a:rPr>
              <a:t> و آیت الله مایک است، او کسی بودکه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cs typeface="B Zar" pitchFamily="2" charset="-78"/>
              </a:rPr>
              <a:t>ترور عماد مغنیه</a:t>
            </a: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cs typeface="B Zar" pitchFamily="2" charset="-78"/>
              </a:rPr>
              <a:t> را</a:t>
            </a:r>
            <a:r>
              <a:rPr kumimoji="0" lang="fa-IR" sz="3200" b="0" i="0" u="none" strike="noStrike" cap="none" normalizeH="0" dirty="0" smtClean="0">
                <a:ln>
                  <a:noFill/>
                </a:ln>
                <a:solidFill>
                  <a:srgbClr val="CC0000"/>
                </a:solidFill>
                <a:effectLst/>
                <a:cs typeface="B Zar" pitchFamily="2" charset="-78"/>
              </a:rPr>
              <a:t> نیز بر عهده داشت.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cs typeface="B Zar" pitchFamily="2" charset="-78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28600"/>
            <a:ext cx="914400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>
              <a:tabLst>
                <a:tab pos="5730875" algn="r"/>
              </a:tabLst>
            </a:pPr>
            <a:r>
              <a:rPr lang="ar-SA" sz="54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عوامل خارجی </a:t>
            </a:r>
          </a:p>
        </p:txBody>
      </p:sp>
      <p:sp>
        <p:nvSpPr>
          <p:cNvPr id="6" name="Flowchart: Terminator 5"/>
          <p:cNvSpPr/>
          <p:nvPr/>
        </p:nvSpPr>
        <p:spPr bwMode="auto">
          <a:xfrm>
            <a:off x="1600200" y="1295400"/>
            <a:ext cx="6324600" cy="762000"/>
          </a:xfrm>
          <a:prstGeom prst="flowChartTerminator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ctr" rtl="1" eaLnBrk="1" hangingPunct="1"/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/>
                <a:ea typeface="Times New Roman" pitchFamily="18" charset="0"/>
                <a:cs typeface="B Zar" pitchFamily="2" charset="-78"/>
              </a:rPr>
              <a:t>ماموریت آشوب در ایران!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owchart: Stored Data 6"/>
          <p:cNvSpPr/>
          <p:nvPr/>
        </p:nvSpPr>
        <p:spPr bwMode="auto">
          <a:xfrm flipH="1">
            <a:off x="7772400" y="1333500"/>
            <a:ext cx="1143000" cy="685800"/>
          </a:xfrm>
          <a:prstGeom prst="flowChartOnlineStorage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r>
              <a:rPr kumimoji="0" lang="fa-IR" sz="4800" b="1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/>
                <a:ea typeface="Times New Roman" pitchFamily="18" charset="0"/>
                <a:cs typeface="B Zar" pitchFamily="2" charset="-78"/>
              </a:rPr>
              <a:t>3</a:t>
            </a:r>
            <a:endParaRPr kumimoji="0" lang="fa-IR" sz="3200" b="1" i="0" u="none" strike="noStrike" cap="none" normalizeH="0" baseline="0" dirty="0" smtClean="0">
              <a:ln>
                <a:noFill/>
              </a:ln>
              <a:solidFill>
                <a:srgbClr val="DDDDD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096498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cs typeface="B Zar" pitchFamily="2" charset="-78"/>
              </a:rPr>
              <a:t>نقطه حساس و بسیار مهم برای آمریکایی ها در راهبرد فشار حداکثری، ایجاد آشوب در ایران است؛</a:t>
            </a:r>
            <a:endParaRPr lang="fa-IR" sz="3200" dirty="0">
              <a:solidFill>
                <a:srgbClr val="CC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90295" y="3511768"/>
            <a:ext cx="55915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cs typeface="B Zar" pitchFamily="2" charset="-78"/>
              </a:rPr>
              <a:t>در سازمان سیا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cs typeface="B Zar" pitchFamily="2" charset="-78"/>
              </a:rPr>
              <a:t>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cs typeface="B Zar" pitchFamily="2" charset="-78"/>
              </a:rPr>
              <a:t>راه اندازی مرکز عملیات ایران</a:t>
            </a:r>
            <a:endParaRPr lang="fa-IR" sz="3200" dirty="0">
              <a:solidFill>
                <a:srgbClr val="CC0000"/>
              </a:solidFill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4428893" y="3112511"/>
            <a:ext cx="457200" cy="533400"/>
          </a:xfrm>
          <a:prstGeom prst="downArrow">
            <a:avLst/>
          </a:prstGeom>
          <a:solidFill>
            <a:srgbClr val="9900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5983713" y="4083166"/>
            <a:ext cx="457200" cy="533400"/>
          </a:xfrm>
          <a:prstGeom prst="downArrow">
            <a:avLst/>
          </a:prstGeom>
          <a:solidFill>
            <a:srgbClr val="9900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Image result for ‫مایکل دی‌آندریا‬‎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4755">
            <a:off x="263828" y="4469434"/>
            <a:ext cx="2477299" cy="1682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  <p:bldP spid="5" grpId="0" build="p"/>
      <p:bldP spid="6" grpId="0" uiExpand="1" build="p" animBg="1"/>
      <p:bldP spid="7" grpId="0" build="p" animBg="1"/>
      <p:bldP spid="8" grpId="0" build="p"/>
      <p:bldP spid="9" grpId="0" build="p"/>
      <p:bldP spid="10" grpId="0" uiExpand="1" build="p" animBg="1"/>
      <p:bldP spid="12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8200" y="1044714"/>
            <a:ext cx="96012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>
              <a:tabLst>
                <a:tab pos="5730875" algn="r"/>
              </a:tabLst>
            </a:pPr>
            <a:r>
              <a:rPr lang="ar-SA" sz="4000" b="1" dirty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ابعاد </a:t>
            </a:r>
            <a:r>
              <a:rPr lang="ar-SA" sz="4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مختلف ناآرامی</a:t>
            </a:r>
            <a:r>
              <a:rPr lang="fa-IR" sz="4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‌</a:t>
            </a:r>
            <a:r>
              <a:rPr lang="ar-SA" sz="4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ها </a:t>
            </a:r>
            <a:r>
              <a:rPr lang="ar-SA" sz="4000" b="1" dirty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و </a:t>
            </a:r>
            <a:r>
              <a:rPr lang="ar-SA" sz="4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اغتشاشات </a:t>
            </a:r>
            <a:endParaRPr lang="en-US" sz="2000" b="1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8" name="&quot;No&quot; Symbol 7"/>
          <p:cNvSpPr/>
          <p:nvPr/>
        </p:nvSpPr>
        <p:spPr bwMode="auto">
          <a:xfrm>
            <a:off x="7010400" y="2209800"/>
            <a:ext cx="304800" cy="304800"/>
          </a:xfrm>
          <a:prstGeom prst="noSmoking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&quot;No&quot; Symbol 8"/>
          <p:cNvSpPr/>
          <p:nvPr/>
        </p:nvSpPr>
        <p:spPr bwMode="auto">
          <a:xfrm>
            <a:off x="7010400" y="2819400"/>
            <a:ext cx="304800" cy="304800"/>
          </a:xfrm>
          <a:prstGeom prst="noSmoking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&quot;No&quot; Symbol 9"/>
          <p:cNvSpPr/>
          <p:nvPr/>
        </p:nvSpPr>
        <p:spPr bwMode="auto">
          <a:xfrm>
            <a:off x="7010400" y="3429000"/>
            <a:ext cx="304800" cy="304800"/>
          </a:xfrm>
          <a:prstGeom prst="noSmoking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&quot;No&quot; Symbol 10"/>
          <p:cNvSpPr/>
          <p:nvPr/>
        </p:nvSpPr>
        <p:spPr bwMode="auto">
          <a:xfrm>
            <a:off x="7010400" y="4073106"/>
            <a:ext cx="304800" cy="304800"/>
          </a:xfrm>
          <a:prstGeom prst="noSmoking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&quot;No&quot; Symbol 11"/>
          <p:cNvSpPr/>
          <p:nvPr/>
        </p:nvSpPr>
        <p:spPr bwMode="auto">
          <a:xfrm>
            <a:off x="7010400" y="4724400"/>
            <a:ext cx="304800" cy="304800"/>
          </a:xfrm>
          <a:prstGeom prst="noSmoking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&quot;No&quot; Symbol 12"/>
          <p:cNvSpPr/>
          <p:nvPr/>
        </p:nvSpPr>
        <p:spPr bwMode="auto">
          <a:xfrm>
            <a:off x="7010400" y="5334000"/>
            <a:ext cx="304800" cy="304800"/>
          </a:xfrm>
          <a:prstGeom prst="noSmoking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&quot;No&quot; Symbol 13"/>
          <p:cNvSpPr/>
          <p:nvPr/>
        </p:nvSpPr>
        <p:spPr bwMode="auto">
          <a:xfrm>
            <a:off x="7010400" y="5978106"/>
            <a:ext cx="304800" cy="304800"/>
          </a:xfrm>
          <a:prstGeom prst="noSmoking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32693" y="1905000"/>
            <a:ext cx="4306307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74638" algn="justLow" rtl="1">
              <a:lnSpc>
                <a:spcPct val="150000"/>
              </a:lnSpc>
              <a:tabLst>
                <a:tab pos="5730875" algn="r"/>
              </a:tabLst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ea typeface="Times New Roman" pitchFamily="18" charset="0"/>
                <a:cs typeface="B Zar" pitchFamily="2" charset="-78"/>
              </a:rPr>
              <a:t>دلائل اهمیت اصلاح مصرف انرژی،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cs typeface="B Zar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26858" y="2667000"/>
            <a:ext cx="2783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ea typeface="Times New Roman" pitchFamily="18" charset="0"/>
                <a:cs typeface="B Zar" pitchFamily="2" charset="-78"/>
              </a:rPr>
              <a:t>وقایع نگاری اغتشاشات، </a:t>
            </a:r>
            <a:endParaRPr lang="fa-IR" sz="2800" dirty="0"/>
          </a:p>
        </p:txBody>
      </p:sp>
      <p:sp>
        <p:nvSpPr>
          <p:cNvPr id="17" name="Rectangle 16"/>
          <p:cNvSpPr/>
          <p:nvPr/>
        </p:nvSpPr>
        <p:spPr>
          <a:xfrm>
            <a:off x="3549228" y="3291264"/>
            <a:ext cx="3490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ea typeface="Times New Roman" pitchFamily="18" charset="0"/>
                <a:cs typeface="B Zar" pitchFamily="2" charset="-78"/>
              </a:rPr>
              <a:t>نشانگان و مختصات ناآرامی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ea typeface="Times New Roman" pitchFamily="18" charset="0"/>
                <a:cs typeface="B Zar" pitchFamily="2" charset="-78"/>
              </a:rPr>
              <a:t>‌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ea typeface="Times New Roman" pitchFamily="18" charset="0"/>
                <a:cs typeface="B Zar" pitchFamily="2" charset="-78"/>
              </a:rPr>
              <a:t>ها، </a:t>
            </a:r>
            <a:endParaRPr lang="fa-IR" sz="2800" dirty="0"/>
          </a:p>
        </p:txBody>
      </p:sp>
      <p:sp>
        <p:nvSpPr>
          <p:cNvPr id="18" name="Rectangle 17"/>
          <p:cNvSpPr/>
          <p:nvPr/>
        </p:nvSpPr>
        <p:spPr>
          <a:xfrm>
            <a:off x="3400116" y="3936722"/>
            <a:ext cx="36102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ea typeface="Times New Roman" pitchFamily="18" charset="0"/>
                <a:cs typeface="B Zar" pitchFamily="2" charset="-78"/>
              </a:rPr>
              <a:t>بسترهای داخلی وقوع آشوب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ea typeface="Times New Roman" pitchFamily="18" charset="0"/>
                <a:cs typeface="B Zar" pitchFamily="2" charset="-78"/>
              </a:rPr>
              <a:t>‌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ea typeface="Times New Roman" pitchFamily="18" charset="0"/>
                <a:cs typeface="B Zar" pitchFamily="2" charset="-78"/>
              </a:rPr>
              <a:t>ها، </a:t>
            </a:r>
            <a:endParaRPr lang="fa-IR" sz="2800" dirty="0"/>
          </a:p>
        </p:txBody>
      </p:sp>
      <p:sp>
        <p:nvSpPr>
          <p:cNvPr id="19" name="Rectangle 18"/>
          <p:cNvSpPr/>
          <p:nvPr/>
        </p:nvSpPr>
        <p:spPr>
          <a:xfrm>
            <a:off x="1676400" y="4612342"/>
            <a:ext cx="5388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ea typeface="Times New Roman" pitchFamily="18" charset="0"/>
                <a:cs typeface="B Zar" pitchFamily="2" charset="-78"/>
              </a:rPr>
              <a:t>نقش راهبرد فشار حداکثری دشمن در آشوب ها، </a:t>
            </a:r>
            <a:endParaRPr lang="fa-IR" sz="2800" dirty="0"/>
          </a:p>
        </p:txBody>
      </p:sp>
      <p:sp>
        <p:nvSpPr>
          <p:cNvPr id="20" name="Rectangle 19"/>
          <p:cNvSpPr/>
          <p:nvPr/>
        </p:nvSpPr>
        <p:spPr>
          <a:xfrm>
            <a:off x="2286000" y="5181600"/>
            <a:ext cx="4743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ea typeface="Times New Roman" pitchFamily="18" charset="0"/>
                <a:cs typeface="B Zar" pitchFamily="2" charset="-78"/>
              </a:rPr>
              <a:t>چگونگی مواجهه نظام با حوادث پیش آمده</a:t>
            </a:r>
            <a:endParaRPr lang="fa-IR" sz="2800" dirty="0"/>
          </a:p>
        </p:txBody>
      </p:sp>
      <p:sp>
        <p:nvSpPr>
          <p:cNvPr id="21" name="Rectangle 20"/>
          <p:cNvSpPr/>
          <p:nvPr/>
        </p:nvSpPr>
        <p:spPr>
          <a:xfrm>
            <a:off x="3425764" y="5818097"/>
            <a:ext cx="35846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ea typeface="Times New Roman" pitchFamily="18" charset="0"/>
                <a:cs typeface="B Zar" pitchFamily="2" charset="-78"/>
              </a:rPr>
              <a:t>پیام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ea typeface="Times New Roman" pitchFamily="18" charset="0"/>
                <a:cs typeface="B Zar" pitchFamily="2" charset="-78"/>
              </a:rPr>
              <a:t>‌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ea typeface="Times New Roman" pitchFamily="18" charset="0"/>
                <a:cs typeface="B Zar" pitchFamily="2" charset="-78"/>
              </a:rPr>
              <a:t>ها و عبرت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ea typeface="Times New Roman" pitchFamily="18" charset="0"/>
                <a:cs typeface="B Zar" pitchFamily="2" charset="-78"/>
              </a:rPr>
              <a:t>‌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ea typeface="Times New Roman" pitchFamily="18" charset="0"/>
                <a:cs typeface="B Zar" pitchFamily="2" charset="-78"/>
              </a:rPr>
              <a:t>های تحولات اخیر</a:t>
            </a:r>
            <a:endParaRPr lang="fa-IR" sz="28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uiExpand="1" build="p" animBg="1"/>
      <p:bldP spid="9" grpId="0" build="p" animBg="1"/>
      <p:bldP spid="10" grpId="0" build="p" animBg="1"/>
      <p:bldP spid="11" grpId="0" build="p" animBg="1"/>
      <p:bldP spid="12" grpId="0" build="p" animBg="1"/>
      <p:bldP spid="13" grpId="0" build="p" animBg="1"/>
      <p:bldP spid="14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048" y="3419967"/>
            <a:ext cx="2945904" cy="2823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460" y="3258192"/>
            <a:ext cx="2351680" cy="30086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228600"/>
            <a:ext cx="914400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>
              <a:tabLst>
                <a:tab pos="5730875" algn="r"/>
              </a:tabLst>
            </a:pPr>
            <a:r>
              <a:rPr lang="ar-SA" sz="54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عوامل خارجی </a:t>
            </a:r>
          </a:p>
        </p:txBody>
      </p:sp>
      <p:sp>
        <p:nvSpPr>
          <p:cNvPr id="6" name="Flowchart: Terminator 5"/>
          <p:cNvSpPr/>
          <p:nvPr/>
        </p:nvSpPr>
        <p:spPr bwMode="auto">
          <a:xfrm>
            <a:off x="1600200" y="1295400"/>
            <a:ext cx="6324600" cy="762000"/>
          </a:xfrm>
          <a:prstGeom prst="flowChartTerminator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ctr" rtl="1" eaLnBrk="1" hangingPunct="1"/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/>
                <a:ea typeface="Times New Roman" pitchFamily="18" charset="0"/>
                <a:cs typeface="B Zar" pitchFamily="2" charset="-78"/>
              </a:rPr>
              <a:t>دستور کار مرکز عملیات ایران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owchart: Stored Data 6"/>
          <p:cNvSpPr/>
          <p:nvPr/>
        </p:nvSpPr>
        <p:spPr bwMode="auto">
          <a:xfrm flipH="1">
            <a:off x="7772400" y="1333500"/>
            <a:ext cx="1143000" cy="685800"/>
          </a:xfrm>
          <a:prstGeom prst="flowChartOnlineStorage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r>
              <a:rPr kumimoji="0" lang="fa-IR" sz="4800" b="1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/>
                <a:ea typeface="Times New Roman" pitchFamily="18" charset="0"/>
                <a:cs typeface="B Zar" pitchFamily="2" charset="-78"/>
              </a:rPr>
              <a:t>4</a:t>
            </a:r>
            <a:endParaRPr kumimoji="0" lang="fa-IR" sz="3200" b="1" i="0" u="none" strike="noStrike" cap="none" normalizeH="0" baseline="0" dirty="0" smtClean="0">
              <a:ln>
                <a:noFill/>
              </a:ln>
              <a:solidFill>
                <a:srgbClr val="DDDDD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019800" y="2438400"/>
            <a:ext cx="2667000" cy="68580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cs typeface="B Zar" pitchFamily="2" charset="-78"/>
              </a:rPr>
              <a:t>ایجاد ارتش سایبری برای فضا سازی در ایران</a:t>
            </a:r>
            <a:endParaRPr lang="fa-IR" dirty="0" smtClean="0">
              <a:solidFill>
                <a:srgbClr val="8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6019800" y="3200400"/>
            <a:ext cx="2667000" cy="3124200"/>
          </a:xfrm>
          <a:prstGeom prst="roundRect">
            <a:avLst/>
          </a:prstGeom>
          <a:solidFill>
            <a:srgbClr val="9BDE4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rgbClr val="006699"/>
              </a:solidFill>
              <a:effectLst/>
              <a:cs typeface="B Zar" pitchFamily="2" charset="-78"/>
            </a:endParaRPr>
          </a:p>
          <a:p>
            <a:pPr algn="ctr" rtl="1" eaLnBrk="1" hangingPunct="1"/>
            <a:endParaRPr lang="fa-IR" sz="2800" b="1" dirty="0">
              <a:solidFill>
                <a:srgbClr val="006699"/>
              </a:solidFill>
              <a:cs typeface="B Zar" pitchFamily="2" charset="-78"/>
            </a:endParaRPr>
          </a:p>
          <a:p>
            <a:pPr algn="ctr" rtl="1" eaLnBrk="1" hangingPunct="1"/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cs typeface="B Zar" pitchFamily="2" charset="-78"/>
              </a:rPr>
              <a:t>سازماندهی 5000 نفر از منافقین در کشور آلبانی 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990600" y="2438400"/>
            <a:ext cx="3352800" cy="68580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cs typeface="B Zar" pitchFamily="2" charset="-78"/>
              </a:rPr>
              <a:t>جذب اراذل و اوباش در داخل کشور برای ایجاد خرابکاری؛</a:t>
            </a:r>
            <a:endParaRPr lang="fa-IR" dirty="0" smtClean="0">
              <a:solidFill>
                <a:srgbClr val="800000"/>
              </a:solidFill>
            </a:endParaRPr>
          </a:p>
        </p:txBody>
      </p:sp>
      <p:sp>
        <p:nvSpPr>
          <p:cNvPr id="21" name="Flowchart: Alternate Process 20"/>
          <p:cNvSpPr/>
          <p:nvPr/>
        </p:nvSpPr>
        <p:spPr bwMode="auto">
          <a:xfrm>
            <a:off x="838200" y="3200400"/>
            <a:ext cx="3505200" cy="3124200"/>
          </a:xfrm>
          <a:prstGeom prst="flowChartAlternateProcess">
            <a:avLst/>
          </a:prstGeom>
          <a:solidFill>
            <a:srgbClr val="9BDE4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endParaRPr lang="fa-IR" sz="2800" b="1" dirty="0" smtClean="0">
              <a:solidFill>
                <a:srgbClr val="006699"/>
              </a:solidFill>
              <a:cs typeface="B Zar" pitchFamily="2" charset="-78"/>
            </a:endParaRPr>
          </a:p>
          <a:p>
            <a:pPr algn="ctr" rtl="1" eaLnBrk="1" hangingPunct="1"/>
            <a:r>
              <a:rPr lang="fa-IR" sz="3600" b="1" dirty="0" smtClean="0">
                <a:solidFill>
                  <a:srgbClr val="006699"/>
                </a:solidFill>
                <a:cs typeface="B Zar" pitchFamily="2" charset="-78"/>
              </a:rPr>
              <a:t>مسدود نمودن معابر اصلی و تلاش برای ایجاد تجمع؛ 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668774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B Zar" pitchFamily="2" charset="-78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B Zar" pitchFamily="2" charset="-78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Zar" pitchFamily="2" charset="-78"/>
            </a:endParaRPr>
          </a:p>
        </p:txBody>
      </p:sp>
      <p:sp>
        <p:nvSpPr>
          <p:cNvPr id="25" name="Flowchart: Alternate Process 24"/>
          <p:cNvSpPr/>
          <p:nvPr/>
        </p:nvSpPr>
        <p:spPr bwMode="auto">
          <a:xfrm>
            <a:off x="838200" y="3200400"/>
            <a:ext cx="3505200" cy="3124200"/>
          </a:xfrm>
          <a:prstGeom prst="flowChartAlternateProcess">
            <a:avLst/>
          </a:prstGeom>
          <a:solidFill>
            <a:srgbClr val="9BDE4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endParaRPr lang="fa-IR" b="1" dirty="0" smtClean="0">
              <a:solidFill>
                <a:srgbClr val="006699"/>
              </a:solidFill>
              <a:cs typeface="B Zar" pitchFamily="2" charset="-78"/>
            </a:endParaRPr>
          </a:p>
          <a:p>
            <a:pPr algn="ctr" rtl="1" eaLnBrk="1" hangingPunct="1"/>
            <a:r>
              <a:rPr lang="fa-IR" sz="3600" b="1" dirty="0" smtClean="0">
                <a:solidFill>
                  <a:srgbClr val="006699"/>
                </a:solidFill>
                <a:cs typeface="B Zar" pitchFamily="2" charset="-78"/>
              </a:rPr>
              <a:t>شناسایی نیروهای امنیتی و درگیری با آنها برای متشنج شدن اوضاع؛</a:t>
            </a:r>
          </a:p>
        </p:txBody>
      </p:sp>
      <p:sp>
        <p:nvSpPr>
          <p:cNvPr id="26" name="Flowchart: Alternate Process 25"/>
          <p:cNvSpPr/>
          <p:nvPr/>
        </p:nvSpPr>
        <p:spPr bwMode="auto">
          <a:xfrm>
            <a:off x="838200" y="3200400"/>
            <a:ext cx="3505200" cy="3124200"/>
          </a:xfrm>
          <a:prstGeom prst="flowChartAlternateProcess">
            <a:avLst/>
          </a:prstGeom>
          <a:solidFill>
            <a:srgbClr val="9BDE4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endParaRPr lang="fa-IR" b="1" dirty="0" smtClean="0">
              <a:solidFill>
                <a:srgbClr val="006699"/>
              </a:solidFill>
              <a:cs typeface="B Zar" pitchFamily="2" charset="-78"/>
            </a:endParaRPr>
          </a:p>
          <a:p>
            <a:pPr algn="ctr" rtl="1" eaLnBrk="1" hangingPunct="1"/>
            <a:endParaRPr lang="fa-IR" sz="3600" b="1" dirty="0" smtClean="0">
              <a:solidFill>
                <a:srgbClr val="006699"/>
              </a:solidFill>
              <a:cs typeface="B Zar" pitchFamily="2" charset="-78"/>
            </a:endParaRPr>
          </a:p>
          <a:p>
            <a:pPr algn="ctr" rtl="1" eaLnBrk="1" hangingPunct="1"/>
            <a:r>
              <a:rPr lang="fa-IR" sz="3600" b="1" dirty="0" smtClean="0">
                <a:solidFill>
                  <a:srgbClr val="006699"/>
                </a:solidFill>
                <a:cs typeface="B Zar" pitchFamily="2" charset="-78"/>
              </a:rPr>
              <a:t>شعار های ضد نظام و مسئولین؛ </a:t>
            </a:r>
          </a:p>
        </p:txBody>
      </p:sp>
      <p:sp>
        <p:nvSpPr>
          <p:cNvPr id="27" name="Flowchart: Alternate Process 26"/>
          <p:cNvSpPr/>
          <p:nvPr/>
        </p:nvSpPr>
        <p:spPr bwMode="auto">
          <a:xfrm>
            <a:off x="838200" y="3200400"/>
            <a:ext cx="3505200" cy="3124200"/>
          </a:xfrm>
          <a:prstGeom prst="flowChartAlternateProcess">
            <a:avLst/>
          </a:prstGeom>
          <a:solidFill>
            <a:srgbClr val="9BDE4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endParaRPr lang="fa-IR" b="1" dirty="0" smtClean="0">
              <a:solidFill>
                <a:srgbClr val="006699"/>
              </a:solidFill>
              <a:cs typeface="B Zar" pitchFamily="2" charset="-78"/>
            </a:endParaRPr>
          </a:p>
          <a:p>
            <a:pPr algn="ctr" rtl="1" eaLnBrk="1" hangingPunct="1"/>
            <a:endParaRPr lang="fa-IR" sz="2400" b="1" dirty="0" smtClean="0">
              <a:solidFill>
                <a:srgbClr val="006699"/>
              </a:solidFill>
              <a:cs typeface="B Zar" pitchFamily="2" charset="-78"/>
            </a:endParaRPr>
          </a:p>
          <a:p>
            <a:pPr algn="ctr" rtl="1" eaLnBrk="1" hangingPunct="1"/>
            <a:r>
              <a:rPr lang="fa-IR" sz="3600" b="1" dirty="0" smtClean="0">
                <a:solidFill>
                  <a:srgbClr val="006699"/>
                </a:solidFill>
                <a:cs typeface="B Zar" pitchFamily="2" charset="-78"/>
              </a:rPr>
              <a:t>حمله به سمت اماکن عمومی و تخریب آنها؛ </a:t>
            </a:r>
          </a:p>
        </p:txBody>
      </p:sp>
      <p:sp>
        <p:nvSpPr>
          <p:cNvPr id="28" name="Flowchart: Alternate Process 27"/>
          <p:cNvSpPr/>
          <p:nvPr/>
        </p:nvSpPr>
        <p:spPr bwMode="auto">
          <a:xfrm>
            <a:off x="838200" y="3200400"/>
            <a:ext cx="3505200" cy="3124200"/>
          </a:xfrm>
          <a:prstGeom prst="flowChartAlternateProcess">
            <a:avLst/>
          </a:prstGeom>
          <a:solidFill>
            <a:srgbClr val="9BDE4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endParaRPr lang="fa-IR" b="1" dirty="0" smtClean="0">
              <a:solidFill>
                <a:srgbClr val="006699"/>
              </a:solidFill>
              <a:cs typeface="B Zar" pitchFamily="2" charset="-78"/>
            </a:endParaRPr>
          </a:p>
          <a:p>
            <a:pPr algn="ctr" rtl="1" eaLnBrk="1" hangingPunct="1"/>
            <a:r>
              <a:rPr lang="fa-IR" sz="3200" b="1" dirty="0" smtClean="0">
                <a:solidFill>
                  <a:srgbClr val="006699"/>
                </a:solidFill>
                <a:cs typeface="B Zar" pitchFamily="2" charset="-78"/>
              </a:rPr>
              <a:t>ارسال فیلم و عکس از حمله به اماکن عمومی و تخریب آنها؛  </a:t>
            </a:r>
          </a:p>
        </p:txBody>
      </p:sp>
      <p:sp>
        <p:nvSpPr>
          <p:cNvPr id="29" name="Flowchart: Alternate Process 28"/>
          <p:cNvSpPr/>
          <p:nvPr/>
        </p:nvSpPr>
        <p:spPr bwMode="auto">
          <a:xfrm>
            <a:off x="838200" y="3200400"/>
            <a:ext cx="3505200" cy="3124200"/>
          </a:xfrm>
          <a:prstGeom prst="flowChartAlternateProcess">
            <a:avLst/>
          </a:prstGeom>
          <a:solidFill>
            <a:srgbClr val="9BDE4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endParaRPr lang="fa-IR" b="1" dirty="0" smtClean="0">
              <a:solidFill>
                <a:srgbClr val="006699"/>
              </a:solidFill>
              <a:cs typeface="B Zar" pitchFamily="2" charset="-78"/>
            </a:endParaRPr>
          </a:p>
          <a:p>
            <a:pPr algn="ctr" rtl="1" eaLnBrk="1" hangingPunct="1"/>
            <a:endParaRPr lang="fa-IR" sz="3200" b="1" dirty="0" smtClean="0">
              <a:solidFill>
                <a:srgbClr val="006699"/>
              </a:solidFill>
              <a:cs typeface="B Zar" pitchFamily="2" charset="-78"/>
            </a:endParaRPr>
          </a:p>
          <a:p>
            <a:pPr algn="ctr" rtl="1" eaLnBrk="1" hangingPunct="1"/>
            <a:r>
              <a:rPr lang="fa-IR" sz="3200" b="1" dirty="0" smtClean="0">
                <a:solidFill>
                  <a:srgbClr val="006699"/>
                </a:solidFill>
                <a:cs typeface="B Zar" pitchFamily="2" charset="-78"/>
              </a:rPr>
              <a:t>حمله به مردم عادی برای کشته سازی؛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10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30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 animBg="1"/>
      <p:bldP spid="7" grpId="0" build="p" animBg="1"/>
      <p:bldP spid="9" grpId="0" build="p" animBg="1"/>
      <p:bldP spid="11" grpId="0" uiExpand="1" build="p" animBg="1"/>
      <p:bldP spid="12" grpId="0" uiExpand="1" build="p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8000" r="51000" b="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32349" y="1640160"/>
            <a:ext cx="2247731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1"/>
            <a:r>
              <a:rPr lang="ar-SA" sz="4000" b="1" dirty="0" smtClean="0">
                <a:ln w="11430"/>
                <a:solidFill>
                  <a:srgbClr val="CC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مبحث </a:t>
            </a:r>
            <a:r>
              <a:rPr lang="fa-IR" sz="4000" b="1" dirty="0" smtClean="0">
                <a:ln w="11430"/>
                <a:solidFill>
                  <a:srgbClr val="CC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ششم</a:t>
            </a:r>
            <a:endParaRPr lang="fa-IR" sz="4000" b="1" dirty="0">
              <a:ln w="11430"/>
              <a:solidFill>
                <a:srgbClr val="CC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2478360"/>
            <a:ext cx="91440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>
              <a:tabLst>
                <a:tab pos="5730875" algn="r"/>
              </a:tabLst>
            </a:pPr>
            <a:r>
              <a:rPr lang="ar-SA" sz="36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نحوه مواجهه نظام جمهوری اسلامی با وقایع اخیر</a:t>
            </a:r>
          </a:p>
        </p:txBody>
      </p:sp>
      <p:sp>
        <p:nvSpPr>
          <p:cNvPr id="8" name="Flowchart: Terminator 7"/>
          <p:cNvSpPr/>
          <p:nvPr/>
        </p:nvSpPr>
        <p:spPr bwMode="auto">
          <a:xfrm>
            <a:off x="2910136" y="3240360"/>
            <a:ext cx="4191000" cy="533400"/>
          </a:xfrm>
          <a:prstGeom prst="flowChartTerminator">
            <a:avLst/>
          </a:prstGeom>
          <a:solidFill>
            <a:srgbClr val="00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ctr" rtl="1" eaLnBrk="1" hangingPunct="1"/>
            <a:r>
              <a:rPr lang="ar-SA" b="1" dirty="0" smtClean="0">
                <a:solidFill>
                  <a:srgbClr val="EAEAEA"/>
                </a:solidFill>
                <a:ea typeface="Times New Roman" pitchFamily="18" charset="0"/>
                <a:cs typeface="B Zar" pitchFamily="2" charset="-78"/>
              </a:rPr>
              <a:t>1- تبیین مواضع رهبر معظم انقلاب</a:t>
            </a:r>
            <a:endParaRPr lang="en-US" sz="1100" dirty="0" smtClean="0">
              <a:solidFill>
                <a:srgbClr val="EAEAEA"/>
              </a:solidFill>
              <a:cs typeface="B Zar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rgbClr val="EAEAEA"/>
              </a:solidFill>
              <a:effectLst/>
              <a:cs typeface="B Zar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939336" y="5145360"/>
            <a:ext cx="907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srgbClr val="800000"/>
                </a:solidFill>
                <a:cs typeface="B Zar" pitchFamily="2" charset="-78"/>
              </a:rPr>
              <a:t>اول</a:t>
            </a:r>
            <a:endParaRPr lang="fa-IR" sz="4000" dirty="0">
              <a:solidFill>
                <a:srgbClr val="800000"/>
              </a:solidFill>
              <a:cs typeface="B Zar" pitchFamily="2" charset="-78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2071936" y="4002360"/>
            <a:ext cx="5562600" cy="2667000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endParaRPr lang="fa-IR" sz="1600" dirty="0" smtClean="0">
              <a:cs typeface="B Zar" pitchFamily="2" charset="-78"/>
            </a:endParaRPr>
          </a:p>
          <a:p>
            <a:pPr algn="ctr" rtl="1" eaLnBrk="1" hangingPunct="1"/>
            <a:r>
              <a:rPr lang="ar-SA" sz="6000" dirty="0" smtClean="0">
                <a:cs typeface="B Zar" pitchFamily="2" charset="-78"/>
              </a:rPr>
              <a:t>خوش </a:t>
            </a:r>
            <a:r>
              <a:rPr lang="ar-SA" sz="6000" dirty="0">
                <a:cs typeface="B Zar" pitchFamily="2" charset="-78"/>
              </a:rPr>
              <a:t>بینی به </a:t>
            </a:r>
            <a:r>
              <a:rPr lang="ar-SA" sz="6000" dirty="0" smtClean="0">
                <a:cs typeface="B Zar" pitchFamily="2" charset="-78"/>
              </a:rPr>
              <a:t>مصوبه</a:t>
            </a:r>
            <a:r>
              <a:rPr lang="fa-IR" sz="6000" dirty="0" smtClean="0">
                <a:cs typeface="B Zar" pitchFamily="2" charset="-78"/>
              </a:rPr>
              <a:t>‌</a:t>
            </a:r>
            <a:r>
              <a:rPr lang="ar-SA" sz="6000" dirty="0" smtClean="0">
                <a:cs typeface="B Zar" pitchFamily="2" charset="-78"/>
              </a:rPr>
              <a:t>ی </a:t>
            </a:r>
            <a:r>
              <a:rPr lang="ar-SA" sz="6000" dirty="0">
                <a:cs typeface="B Zar" pitchFamily="2" charset="-78"/>
              </a:rPr>
              <a:t>سران کشور </a:t>
            </a:r>
            <a:endParaRPr kumimoji="0" lang="fa-IR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2071936" y="4002360"/>
            <a:ext cx="5562600" cy="2667000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endParaRPr lang="fa-IR" sz="1100" dirty="0" smtClean="0">
              <a:cs typeface="B Zar" pitchFamily="2" charset="-78"/>
            </a:endParaRPr>
          </a:p>
          <a:p>
            <a:pPr algn="ctr" rtl="1" eaLnBrk="1" hangingPunct="1"/>
            <a:r>
              <a:rPr lang="ar-SA" sz="4400" dirty="0" smtClean="0">
                <a:cs typeface="B Zar" pitchFamily="2" charset="-78"/>
              </a:rPr>
              <a:t>بنده در این قضیه سررشته ندارم، یعنی تخصص این کارراندارم گفتم هم به آقایان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2071936" y="4002360"/>
            <a:ext cx="5562600" cy="2667000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endParaRPr lang="fa-IR" sz="1100" dirty="0" smtClean="0">
              <a:cs typeface="B Zar" pitchFamily="2" charset="-78"/>
            </a:endParaRPr>
          </a:p>
          <a:p>
            <a:pPr algn="ctr" rtl="1" eaLnBrk="1" hangingPunct="1"/>
            <a:r>
              <a:rPr lang="ar-SA" sz="4400" dirty="0" smtClean="0">
                <a:cs typeface="B Zar" pitchFamily="2" charset="-78"/>
              </a:rPr>
              <a:t>من صاحب نظر نیستم لکن اگر سران سه قوه تصمیم بگیرند، من حمایت می کنم.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015536" y="5145360"/>
            <a:ext cx="917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000" b="1" dirty="0" smtClean="0">
                <a:solidFill>
                  <a:srgbClr val="800000"/>
                </a:solidFill>
                <a:cs typeface="B Zar" pitchFamily="2" charset="-78"/>
              </a:rPr>
              <a:t>دوم</a:t>
            </a:r>
            <a:endParaRPr lang="fa-IR" sz="4000" dirty="0">
              <a:solidFill>
                <a:srgbClr val="800000"/>
              </a:solidFill>
              <a:cs typeface="B Zar" pitchFamily="2" charset="-78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2071936" y="4002360"/>
            <a:ext cx="5562600" cy="2667000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 eaLnBrk="1" hangingPunct="1"/>
            <a:r>
              <a:rPr lang="ar-SA" sz="2800" dirty="0" smtClean="0">
                <a:cs typeface="B Zar" pitchFamily="2" charset="-78"/>
              </a:rPr>
              <a:t>یقینا بعضی مردم:</a:t>
            </a:r>
          </a:p>
          <a:p>
            <a:pPr algn="ctr" rtl="1" eaLnBrk="1" hangingPunct="1"/>
            <a:r>
              <a:rPr lang="ar-SA" sz="2800" dirty="0" smtClean="0">
                <a:cs typeface="B Zar" pitchFamily="2" charset="-78"/>
              </a:rPr>
              <a:t>- نگران می شوند </a:t>
            </a:r>
          </a:p>
          <a:p>
            <a:pPr algn="ctr" rtl="1" eaLnBrk="1" hangingPunct="1"/>
            <a:r>
              <a:rPr lang="ar-SA" sz="2800" dirty="0" smtClean="0">
                <a:cs typeface="B Zar" pitchFamily="2" charset="-78"/>
              </a:rPr>
              <a:t>- ناراحت می شوند </a:t>
            </a:r>
          </a:p>
          <a:p>
            <a:pPr algn="ctr" rtl="1" eaLnBrk="1" hangingPunct="1"/>
            <a:r>
              <a:rPr lang="ar-SA" sz="2800" dirty="0" smtClean="0">
                <a:cs typeface="B Zar" pitchFamily="2" charset="-78"/>
              </a:rPr>
              <a:t>- به ضررشان است</a:t>
            </a:r>
          </a:p>
          <a:p>
            <a:pPr algn="ctr" rtl="1" eaLnBrk="1" hangingPunct="1"/>
            <a:r>
              <a:rPr lang="ar-SA" sz="2800" dirty="0" smtClean="0">
                <a:cs typeface="B Zar" pitchFamily="2" charset="-78"/>
              </a:rPr>
              <a:t>- خیال می کنند به ضررشان است 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2071936" y="4002360"/>
            <a:ext cx="5562600" cy="2667000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endParaRPr lang="fa-IR" sz="2000" dirty="0" smtClean="0">
              <a:cs typeface="B Zar" pitchFamily="2" charset="-78"/>
            </a:endParaRPr>
          </a:p>
          <a:p>
            <a:pPr algn="ctr" rtl="1" eaLnBrk="1" hangingPunct="1"/>
            <a:r>
              <a:rPr lang="ar-SA" sz="4400" dirty="0" smtClean="0">
                <a:cs typeface="B Zar" pitchFamily="2" charset="-78"/>
              </a:rPr>
              <a:t>آتش زدن به فلان بانک این کار مردم نیست این کار اشرار است.... 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2071936" y="4002360"/>
            <a:ext cx="5562600" cy="2667000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endParaRPr lang="fa-IR" sz="2000" dirty="0" smtClean="0">
              <a:cs typeface="B Zar" pitchFamily="2" charset="-78"/>
            </a:endParaRPr>
          </a:p>
          <a:p>
            <a:pPr algn="ctr" rtl="1" eaLnBrk="1" hangingPunct="1"/>
            <a:r>
              <a:rPr lang="ar-SA" sz="4400" dirty="0" smtClean="0">
                <a:cs typeface="B Zar" pitchFamily="2" charset="-78"/>
              </a:rPr>
              <a:t>نا امنی بزرگترین مصیبت برای هر کشوری است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939336" y="5145360"/>
            <a:ext cx="963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000" b="1" dirty="0" smtClean="0">
                <a:solidFill>
                  <a:srgbClr val="800000"/>
                </a:solidFill>
                <a:cs typeface="B Zar" pitchFamily="2" charset="-78"/>
              </a:rPr>
              <a:t>سوم</a:t>
            </a:r>
            <a:endParaRPr lang="fa-IR" sz="4000" dirty="0">
              <a:solidFill>
                <a:srgbClr val="800000"/>
              </a:solidFill>
              <a:cs typeface="B Zar" pitchFamily="2" charset="-78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2071936" y="4002360"/>
            <a:ext cx="5562600" cy="2667000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 eaLnBrk="1" hangingPunct="1"/>
            <a:r>
              <a:rPr lang="ar-SA" sz="4000" dirty="0" smtClean="0">
                <a:cs typeface="B Zar" pitchFamily="2" charset="-78"/>
              </a:rPr>
              <a:t>مسئولین :</a:t>
            </a:r>
          </a:p>
          <a:p>
            <a:pPr algn="ctr" rtl="1" eaLnBrk="1" hangingPunct="1"/>
            <a:r>
              <a:rPr lang="ar-SA" sz="4000" dirty="0" smtClean="0">
                <a:cs typeface="B Zar" pitchFamily="2" charset="-78"/>
              </a:rPr>
              <a:t>دقت کنند،مواظبت کنند، هرچه ممکن است از مشکلات این کار کم کنند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2071936" y="4002360"/>
            <a:ext cx="5562600" cy="2667000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 eaLnBrk="1" hangingPunct="1"/>
            <a:r>
              <a:rPr lang="ar-SA" sz="4000" dirty="0" smtClean="0">
                <a:cs typeface="B Zar" pitchFamily="2" charset="-78"/>
              </a:rPr>
              <a:t>«مردم عزیز ما هم بدانند:</a:t>
            </a:r>
          </a:p>
          <a:p>
            <a:pPr algn="ctr" rtl="1" eaLnBrk="1" hangingPunct="1"/>
            <a:r>
              <a:rPr lang="ar-SA" sz="4000" dirty="0" smtClean="0">
                <a:cs typeface="B Zar" pitchFamily="2" charset="-78"/>
              </a:rPr>
              <a:t>- این حوادث تلخ از ناحیه کیست و چگونه است.... از اینها فاصله بگیرند.»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762744" y="5145360"/>
            <a:ext cx="13195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000" b="1" dirty="0" smtClean="0">
                <a:solidFill>
                  <a:srgbClr val="800000"/>
                </a:solidFill>
                <a:cs typeface="B Zar" pitchFamily="2" charset="-78"/>
              </a:rPr>
              <a:t>چهارم</a:t>
            </a:r>
            <a:endParaRPr lang="fa-IR" sz="4000" dirty="0">
              <a:solidFill>
                <a:srgbClr val="800000"/>
              </a:solidFill>
              <a:cs typeface="B Zar" pitchFamily="2" charset="-7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93" y="5709399"/>
            <a:ext cx="1342414" cy="114860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000"/>
                            </p:stCondLst>
                            <p:childTnLst>
                              <p:par>
                                <p:cTn id="1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000"/>
                            </p:stCondLst>
                            <p:childTnLst>
                              <p:par>
                                <p:cTn id="1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8" grpId="0" build="p" animBg="1"/>
      <p:bldP spid="25" grpId="0"/>
      <p:bldP spid="25" grpId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/>
      <p:bldP spid="29" grpId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 animBg="1"/>
      <p:bldP spid="34" grpId="1" animBg="1"/>
      <p:bldP spid="35" grpId="0" animBg="1"/>
      <p:bldP spid="35" grpId="1" animBg="1"/>
      <p:bldP spid="36" grpId="0"/>
      <p:bldP spid="36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4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066800"/>
            <a:ext cx="91440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>
              <a:tabLst>
                <a:tab pos="5730875" algn="r"/>
              </a:tabLst>
            </a:pPr>
            <a:r>
              <a:rPr lang="ar-SA" sz="36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نحوه مواجهه نظام جمهوری اسلامی با وقایع اخیر</a:t>
            </a:r>
          </a:p>
        </p:txBody>
      </p:sp>
      <p:sp>
        <p:nvSpPr>
          <p:cNvPr id="7" name="Flowchart: Terminator 6"/>
          <p:cNvSpPr/>
          <p:nvPr/>
        </p:nvSpPr>
        <p:spPr bwMode="auto">
          <a:xfrm>
            <a:off x="2514600" y="1828800"/>
            <a:ext cx="4572000" cy="533400"/>
          </a:xfrm>
          <a:prstGeom prst="flowChartTerminator">
            <a:avLst/>
          </a:prstGeom>
          <a:solidFill>
            <a:srgbClr val="00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ctr" rtl="1" eaLnBrk="1" hangingPunct="1"/>
            <a:r>
              <a:rPr lang="ar-SA" b="1" dirty="0" smtClean="0">
                <a:solidFill>
                  <a:srgbClr val="EAEAEA"/>
                </a:solidFill>
                <a:ea typeface="Times New Roman" pitchFamily="18" charset="0"/>
                <a:cs typeface="B Zar" pitchFamily="2" charset="-78"/>
              </a:rPr>
              <a:t>1-1- موضع رهبر انقلاب</a:t>
            </a:r>
            <a:r>
              <a:rPr lang="fa-IR" b="1" dirty="0" smtClean="0">
                <a:solidFill>
                  <a:srgbClr val="EAEAEA"/>
                </a:solidFill>
                <a:ea typeface="Times New Roman" pitchFamily="18" charset="0"/>
                <a:cs typeface="B Zar" pitchFamily="2" charset="-78"/>
              </a:rPr>
              <a:t>!</a:t>
            </a:r>
            <a:endParaRPr lang="ar-SA" b="1" dirty="0" smtClean="0">
              <a:solidFill>
                <a:srgbClr val="EAEAEA"/>
              </a:solidFill>
              <a:ea typeface="Times New Roman" pitchFamily="18" charset="0"/>
              <a:cs typeface="B Zar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rgbClr val="EAEAEA"/>
              </a:solidFill>
              <a:effectLst/>
              <a:cs typeface="B Zar" pitchFamily="2" charset="-78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2667000"/>
            <a:ext cx="8610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Low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ea typeface="Calibri" pitchFamily="34" charset="0"/>
                <a:cs typeface="B Zar" pitchFamily="2" charset="-78"/>
              </a:rPr>
              <a:t>- برخی آن را ستودند و شجاعانه و مروت</a:t>
            </a:r>
            <a:r>
              <a:rPr kumimoji="0" lang="fa-IR" sz="24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ea typeface="Calibri" pitchFamily="34" charset="0"/>
                <a:cs typeface="B Zar" pitchFamily="2" charset="-78"/>
              </a:rPr>
              <a:t>‌</a:t>
            </a:r>
            <a:r>
              <a:rPr kumimoji="0" lang="ar-SA" sz="24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ea typeface="Calibri" pitchFamily="34" charset="0"/>
                <a:cs typeface="B Zar" pitchFamily="2" charset="-78"/>
              </a:rPr>
              <a:t>آمیز معنا کردند</a:t>
            </a:r>
            <a:r>
              <a:rPr kumimoji="0" lang="fa-IR" sz="24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ea typeface="Calibri" pitchFamily="34" charset="0"/>
                <a:cs typeface="B Zar" pitchFamily="2" charset="-78"/>
              </a:rPr>
              <a:t>.</a:t>
            </a:r>
            <a:r>
              <a:rPr kumimoji="0" lang="ar-SA" sz="24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ea typeface="Calibri" pitchFamily="34" charset="0"/>
                <a:cs typeface="B Zar" pitchFamily="2" charset="-78"/>
              </a:rPr>
              <a:t> </a:t>
            </a:r>
            <a:endParaRPr kumimoji="0" lang="en-US" sz="1400" b="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cs typeface="B Zar" pitchFamily="2" charset="-78"/>
            </a:endParaRPr>
          </a:p>
          <a:p>
            <a:pPr marL="0" marR="0" lvl="0" algn="justLow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ea typeface="Calibri" pitchFamily="34" charset="0"/>
                <a:cs typeface="B Zar" pitchFamily="2" charset="-78"/>
              </a:rPr>
              <a:t>- برخی دیگر نیز این موضع رهبر انقلاب را عجیب دانستند و انتظار چنین موضعی را نداشتند. </a:t>
            </a:r>
            <a:endParaRPr kumimoji="0" lang="en-US" sz="1400" b="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cs typeface="B Zar" pitchFamily="2" charset="-78"/>
            </a:endParaRPr>
          </a:p>
          <a:p>
            <a:pPr marL="0" marR="0" lvl="0" algn="justLow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ea typeface="Calibri" pitchFamily="34" charset="0"/>
                <a:cs typeface="B Zar" pitchFamily="2" charset="-78"/>
              </a:rPr>
              <a:t>- یکی از پایه های اساسی تداوم حاکمیت«حفظ ساختارهای رسمی»است. </a:t>
            </a:r>
            <a:endParaRPr kumimoji="0" lang="en-US" sz="1400" b="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cs typeface="B Zar" pitchFamily="2" charset="-78"/>
            </a:endParaRPr>
          </a:p>
          <a:p>
            <a:pPr marL="0" marR="0" lvl="0" algn="justLow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ea typeface="Calibri" pitchFamily="34" charset="0"/>
                <a:cs typeface="B Zar" pitchFamily="2" charset="-78"/>
              </a:rPr>
              <a:t>-  هرجا این ساختارها به بهانه ای در حال مخدوش شدن باشد، رهبر انقلاب بلا فاصله وارد میدان می شوند. </a:t>
            </a:r>
            <a:endParaRPr kumimoji="0" lang="ar-SA" sz="3600" b="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cs typeface="B Zar" pitchFamily="2" charset="-78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 animBg="1"/>
      <p:bldP spid="34820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066800"/>
            <a:ext cx="91440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>
              <a:tabLst>
                <a:tab pos="5730875" algn="r"/>
              </a:tabLst>
            </a:pPr>
            <a:r>
              <a:rPr lang="ar-SA" sz="36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نحوه مواجهه نظام جمهوری اسلامی با وقایع اخیر</a:t>
            </a:r>
          </a:p>
        </p:txBody>
      </p:sp>
      <p:sp>
        <p:nvSpPr>
          <p:cNvPr id="7" name="Flowchart: Terminator 6"/>
          <p:cNvSpPr/>
          <p:nvPr/>
        </p:nvSpPr>
        <p:spPr bwMode="auto">
          <a:xfrm>
            <a:off x="1752600" y="1828800"/>
            <a:ext cx="5334000" cy="533400"/>
          </a:xfrm>
          <a:prstGeom prst="flowChartTerminator">
            <a:avLst/>
          </a:prstGeom>
          <a:solidFill>
            <a:srgbClr val="00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ctr" rtl="1" eaLnBrk="1" hangingPunct="1"/>
            <a:r>
              <a:rPr lang="ar-SA" b="1" dirty="0" smtClean="0">
                <a:solidFill>
                  <a:srgbClr val="EAEAEA"/>
                </a:solidFill>
                <a:ea typeface="Times New Roman" pitchFamily="18" charset="0"/>
                <a:cs typeface="B Zar" pitchFamily="2" charset="-78"/>
              </a:rPr>
              <a:t>2-1- چرا رهبر انقلاب به این سرعت ورود کردند؟ 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rgbClr val="EAEAEA"/>
              </a:solidFill>
              <a:effectLst/>
              <a:cs typeface="B Zar" pitchFamily="2" charset="-78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274320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4638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ea typeface="Times New Roman" pitchFamily="18" charset="0"/>
                <a:cs typeface="B Zar" pitchFamily="2" charset="-78"/>
              </a:rPr>
              <a:t>درقرآن یک جا می فرماید: الفتنه اشد من القتل؛ یکجا می فرماید: الفتنه اکبر من القتل ، «اشد» یعنی سخت تر، «اکبر» یعنی بزرگتر. کشتارچیز بدی است، نامطلوب است، اما فتنه از آن بدتر است.</a:t>
            </a:r>
            <a:endParaRPr kumimoji="0" lang="ar-SA" sz="4000" b="0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cs typeface="B Zar" pitchFamily="2" charset="-78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4267200" y="4114800"/>
            <a:ext cx="609600" cy="609600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5029200"/>
            <a:ext cx="8534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solidFill>
                  <a:srgbClr val="CC0000"/>
                </a:solidFill>
                <a:cs typeface="B Zar" pitchFamily="2" charset="-78"/>
              </a:rPr>
              <a:t>اگر فتنه به معنای « امتزاج حق و باطل» باشد پس هرچه زود تر «چشم فتنه»کور شود، آسیب های آن برای جامعه کمتر است. «آشوب» مقدمه فتنه است و فتنه بستری برای نا امن کردن جامعه. </a:t>
            </a:r>
            <a:endParaRPr lang="fa-IR" sz="2800" dirty="0">
              <a:solidFill>
                <a:srgbClr val="CC0000"/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uiExpand="1" build="p" animBg="1"/>
      <p:bldP spid="35844" grpId="0" build="p"/>
      <p:bldP spid="9" grpId="0" build="p" animBg="1"/>
      <p:bldP spid="10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29448"/>
            <a:ext cx="6552728" cy="3261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0" y="1066800"/>
            <a:ext cx="91440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>
              <a:tabLst>
                <a:tab pos="5730875" algn="r"/>
              </a:tabLst>
            </a:pPr>
            <a:r>
              <a:rPr lang="ar-SA" sz="36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نحوه مواجهه نظام جمهوری اسلامی با وقایع اخیر</a:t>
            </a:r>
          </a:p>
        </p:txBody>
      </p:sp>
      <p:sp>
        <p:nvSpPr>
          <p:cNvPr id="7" name="Flowchart: Terminator 6"/>
          <p:cNvSpPr/>
          <p:nvPr/>
        </p:nvSpPr>
        <p:spPr bwMode="auto">
          <a:xfrm>
            <a:off x="1752600" y="1828800"/>
            <a:ext cx="5334000" cy="533400"/>
          </a:xfrm>
          <a:prstGeom prst="flowChartTerminator">
            <a:avLst/>
          </a:prstGeom>
          <a:solidFill>
            <a:srgbClr val="00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ctr" rtl="1" eaLnBrk="1" hangingPunct="1"/>
            <a:r>
              <a:rPr lang="ar-SA" b="1" dirty="0" smtClean="0">
                <a:solidFill>
                  <a:srgbClr val="EAEAEA"/>
                </a:solidFill>
                <a:ea typeface="Times New Roman" pitchFamily="18" charset="0"/>
                <a:cs typeface="B Zar" pitchFamily="2" charset="-78"/>
              </a:rPr>
              <a:t>بررسی رویکرد رسانه</a:t>
            </a:r>
            <a:r>
              <a:rPr lang="fa-IR" b="1" dirty="0" smtClean="0">
                <a:solidFill>
                  <a:srgbClr val="EAEAEA"/>
                </a:solidFill>
                <a:ea typeface="Times New Roman" pitchFamily="18" charset="0"/>
                <a:cs typeface="B Zar" pitchFamily="2" charset="-78"/>
              </a:rPr>
              <a:t>‌</a:t>
            </a:r>
            <a:r>
              <a:rPr lang="ar-SA" b="1" dirty="0" smtClean="0">
                <a:solidFill>
                  <a:srgbClr val="EAEAEA"/>
                </a:solidFill>
                <a:ea typeface="Times New Roman" pitchFamily="18" charset="0"/>
                <a:cs typeface="B Zar" pitchFamily="2" charset="-78"/>
              </a:rPr>
              <a:t>ها و عناصر جریان اصلاح طلب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rgbClr val="EAEAEA"/>
              </a:solidFill>
              <a:effectLst/>
              <a:cs typeface="B Zar" pitchFamily="2" charset="-7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971600" y="2432804"/>
            <a:ext cx="7162800" cy="327660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endParaRPr lang="fa-IR" sz="2400" dirty="0">
              <a:solidFill>
                <a:srgbClr val="EAEAEA"/>
              </a:solidFill>
              <a:cs typeface="B Zar" pitchFamily="2" charset="-78"/>
            </a:endParaRPr>
          </a:p>
          <a:p>
            <a:pPr algn="r" rtl="1" eaLnBrk="1" hangingPunct="1"/>
            <a:r>
              <a:rPr lang="fa-IR" sz="4400" dirty="0" smtClean="0">
                <a:solidFill>
                  <a:srgbClr val="EAEAEA"/>
                </a:solidFill>
                <a:cs typeface="B Zar" pitchFamily="2" charset="-78"/>
              </a:rPr>
              <a:t>دسته اول:</a:t>
            </a:r>
          </a:p>
          <a:p>
            <a:pPr algn="ctr" rtl="1" eaLnBrk="1" hangingPunct="1"/>
            <a:r>
              <a:rPr lang="ar-SA" sz="4400" dirty="0" smtClean="0">
                <a:solidFill>
                  <a:srgbClr val="EAEAEA"/>
                </a:solidFill>
                <a:cs typeface="B Zar" pitchFamily="2" charset="-78"/>
              </a:rPr>
              <a:t>نشریات </a:t>
            </a:r>
            <a:r>
              <a:rPr lang="ar-SA" sz="4400" dirty="0">
                <a:solidFill>
                  <a:srgbClr val="EAEAEA"/>
                </a:solidFill>
                <a:cs typeface="B Zar" pitchFamily="2" charset="-78"/>
              </a:rPr>
              <a:t>و عناصر نزدیک به دولت هم در اصل طرح و هم در نحوه اجرا حمایت کامل را در پیش گرفتند. </a:t>
            </a:r>
            <a:endParaRPr lang="en-US" sz="4400" dirty="0">
              <a:solidFill>
                <a:srgbClr val="EAEAEA"/>
              </a:solidFill>
              <a:cs typeface="B Zar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4400" b="0" i="0" u="none" strike="noStrike" cap="none" normalizeH="0" baseline="0" dirty="0" smtClean="0">
              <a:ln>
                <a:noFill/>
              </a:ln>
              <a:solidFill>
                <a:srgbClr val="EAEAEA"/>
              </a:solidFill>
              <a:effectLst/>
              <a:cs typeface="B Zar" pitchFamily="2" charset="-7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990600" y="2458844"/>
            <a:ext cx="7162800" cy="327660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endParaRPr lang="fa-IR" sz="2400" dirty="0">
              <a:solidFill>
                <a:srgbClr val="EAEAEA"/>
              </a:solidFill>
              <a:cs typeface="B Zar" pitchFamily="2" charset="-78"/>
            </a:endParaRPr>
          </a:p>
          <a:p>
            <a:pPr algn="r" rtl="1" eaLnBrk="1" hangingPunct="1"/>
            <a:r>
              <a:rPr lang="fa-IR" sz="4400" dirty="0" smtClean="0">
                <a:solidFill>
                  <a:srgbClr val="EAEAEA"/>
                </a:solidFill>
                <a:cs typeface="B Zar" pitchFamily="2" charset="-78"/>
              </a:rPr>
              <a:t>دسته دوم: </a:t>
            </a:r>
          </a:p>
          <a:p>
            <a:pPr algn="ctr" rtl="1" eaLnBrk="1" hangingPunct="1"/>
            <a:r>
              <a:rPr lang="ar-SA" sz="4400" dirty="0" smtClean="0">
                <a:solidFill>
                  <a:srgbClr val="EAEAEA"/>
                </a:solidFill>
                <a:cs typeface="B Zar" pitchFamily="2" charset="-78"/>
              </a:rPr>
              <a:t>نقد به نحوه اجرای دولت، تصمیم نادرست دولت را عامل شعله</a:t>
            </a:r>
            <a:r>
              <a:rPr lang="fa-IR" sz="4400" dirty="0" smtClean="0">
                <a:solidFill>
                  <a:srgbClr val="EAEAEA"/>
                </a:solidFill>
                <a:cs typeface="B Zar" pitchFamily="2" charset="-78"/>
              </a:rPr>
              <a:t>‌</a:t>
            </a:r>
            <a:r>
              <a:rPr lang="ar-SA" sz="4400" dirty="0" smtClean="0">
                <a:solidFill>
                  <a:srgbClr val="EAEAEA"/>
                </a:solidFill>
                <a:cs typeface="B Zar" pitchFamily="2" charset="-78"/>
              </a:rPr>
              <a:t>ور شدن خشونت</a:t>
            </a:r>
            <a:r>
              <a:rPr lang="fa-IR" sz="4400" dirty="0" smtClean="0">
                <a:solidFill>
                  <a:srgbClr val="EAEAEA"/>
                </a:solidFill>
                <a:cs typeface="B Zar" pitchFamily="2" charset="-78"/>
              </a:rPr>
              <a:t>‌</a:t>
            </a:r>
            <a:r>
              <a:rPr lang="ar-SA" sz="4400" dirty="0" smtClean="0">
                <a:solidFill>
                  <a:srgbClr val="EAEAEA"/>
                </a:solidFill>
                <a:cs typeface="B Zar" pitchFamily="2" charset="-78"/>
              </a:rPr>
              <a:t>های پیش آمده می­دانند. 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4400" b="0" i="0" u="none" strike="noStrike" cap="none" normalizeH="0" baseline="0" dirty="0" smtClean="0">
              <a:ln>
                <a:noFill/>
              </a:ln>
              <a:solidFill>
                <a:srgbClr val="EAEAEA"/>
              </a:solidFill>
              <a:effectLst/>
              <a:cs typeface="B Zar" pitchFamily="2" charset="-7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990600" y="2472769"/>
            <a:ext cx="7162800" cy="327660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justLow" rtl="1" eaLnBrk="1" hangingPunct="1"/>
            <a:r>
              <a:rPr lang="fa-IR" sz="2400" dirty="0" smtClean="0">
                <a:solidFill>
                  <a:srgbClr val="EAEAEA"/>
                </a:solidFill>
                <a:cs typeface="B Zar" pitchFamily="2" charset="-78"/>
              </a:rPr>
              <a:t>دسته سوم: </a:t>
            </a:r>
          </a:p>
          <a:p>
            <a:pPr algn="justLow" rtl="1" eaLnBrk="1" hangingPunct="1"/>
            <a:r>
              <a:rPr lang="fa-IR" sz="2400" dirty="0" smtClean="0">
                <a:solidFill>
                  <a:srgbClr val="EAEAEA"/>
                </a:solidFill>
                <a:cs typeface="B Zar" pitchFamily="2" charset="-78"/>
              </a:rPr>
              <a:t>بخش اصلی و تئوری­پرداز اصلاحات:</a:t>
            </a:r>
          </a:p>
          <a:p>
            <a:pPr algn="justLow" rtl="1" eaLnBrk="1" hangingPunct="1"/>
            <a:r>
              <a:rPr lang="fa-IR" sz="2400" dirty="0" smtClean="0">
                <a:solidFill>
                  <a:srgbClr val="EAEAEA"/>
                </a:solidFill>
                <a:cs typeface="B Zar" pitchFamily="2" charset="-78"/>
              </a:rPr>
              <a:t>- اعضای سابق احزاب منحله مشارکت و سازمان مجاهدین هستند </a:t>
            </a:r>
          </a:p>
          <a:p>
            <a:pPr algn="justLow" rtl="1" eaLnBrk="1" hangingPunct="1"/>
            <a:r>
              <a:rPr lang="fa-IR" sz="2400" dirty="0" smtClean="0">
                <a:solidFill>
                  <a:srgbClr val="EAEAEA"/>
                </a:solidFill>
                <a:cs typeface="B Zar" pitchFamily="2" charset="-78"/>
              </a:rPr>
              <a:t>- در تشکیلاتی بنام حزب اتحاد ملت جمع شده‌اند، </a:t>
            </a:r>
          </a:p>
          <a:p>
            <a:pPr algn="justLow" rtl="1" eaLnBrk="1" hangingPunct="1"/>
            <a:r>
              <a:rPr lang="fa-IR" sz="2400" dirty="0" smtClean="0">
                <a:solidFill>
                  <a:srgbClr val="EAEAEA"/>
                </a:solidFill>
                <a:cs typeface="B Zar" pitchFamily="2" charset="-78"/>
              </a:rPr>
              <a:t>- خود در تزریق خشونت و نافرمانی مدنی ید طولائی دارند؛ </a:t>
            </a:r>
          </a:p>
          <a:p>
            <a:pPr algn="justLow" rtl="1" eaLnBrk="1" hangingPunct="1"/>
            <a:r>
              <a:rPr lang="fa-IR" sz="2400" dirty="0" smtClean="0">
                <a:solidFill>
                  <a:srgbClr val="EAEAEA"/>
                </a:solidFill>
                <a:cs typeface="B Zar" pitchFamily="2" charset="-78"/>
              </a:rPr>
              <a:t>- عوامل اصلی اتاق عملیات روانی فتنه88 </a:t>
            </a:r>
          </a:p>
          <a:p>
            <a:pPr algn="justLow" rtl="1" eaLnBrk="1" hangingPunct="1"/>
            <a:r>
              <a:rPr lang="fa-IR" sz="2000" dirty="0" smtClean="0">
                <a:solidFill>
                  <a:srgbClr val="EAEAEA"/>
                </a:solidFill>
                <a:cs typeface="B Zar" pitchFamily="2" charset="-78"/>
              </a:rPr>
              <a:t>- با صدور بیانیه­ای انگشت اتهام را به سمت نیروهای امنیتی نشانه رفتند: «بیانیه جمعی از فعالان سیاسی در دفاع از حق اعتراض و محکومیت خشونت» 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586" y="5709399"/>
            <a:ext cx="1342414" cy="114860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 animBg="1"/>
      <p:bldP spid="7" grpId="1" build="allAtOnce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29448"/>
            <a:ext cx="7162800" cy="3261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Flowchart: Terminator 3"/>
          <p:cNvSpPr/>
          <p:nvPr/>
        </p:nvSpPr>
        <p:spPr bwMode="auto">
          <a:xfrm>
            <a:off x="1752600" y="1828800"/>
            <a:ext cx="5334000" cy="533400"/>
          </a:xfrm>
          <a:prstGeom prst="flowChartTerminator">
            <a:avLst/>
          </a:prstGeom>
          <a:solidFill>
            <a:srgbClr val="00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ctr" rtl="1" eaLnBrk="1" hangingPunct="1"/>
            <a:r>
              <a:rPr lang="ar-SA" b="1" dirty="0" smtClean="0">
                <a:solidFill>
                  <a:srgbClr val="EAEAEA"/>
                </a:solidFill>
                <a:ea typeface="Times New Roman" pitchFamily="18" charset="0"/>
                <a:cs typeface="B Zar" pitchFamily="2" charset="-78"/>
              </a:rPr>
              <a:t>بررسی رویکرد رسانه</a:t>
            </a:r>
            <a:r>
              <a:rPr lang="fa-IR" b="1" dirty="0" smtClean="0">
                <a:solidFill>
                  <a:srgbClr val="EAEAEA"/>
                </a:solidFill>
                <a:ea typeface="Times New Roman" pitchFamily="18" charset="0"/>
                <a:cs typeface="B Zar" pitchFamily="2" charset="-78"/>
              </a:rPr>
              <a:t>‌</a:t>
            </a:r>
            <a:r>
              <a:rPr lang="ar-SA" b="1" dirty="0" smtClean="0">
                <a:solidFill>
                  <a:srgbClr val="EAEAEA"/>
                </a:solidFill>
                <a:ea typeface="Times New Roman" pitchFamily="18" charset="0"/>
                <a:cs typeface="B Zar" pitchFamily="2" charset="-78"/>
              </a:rPr>
              <a:t>ها و عناصر جریان اصولگرا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rgbClr val="EAEAEA"/>
              </a:solidFill>
              <a:effectLst/>
              <a:cs typeface="B Za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66800"/>
            <a:ext cx="91440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>
              <a:tabLst>
                <a:tab pos="5730875" algn="r"/>
              </a:tabLst>
            </a:pPr>
            <a:r>
              <a:rPr lang="ar-SA" sz="36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نحوه مواجهه نظام جمهوری اسلامی با وقایع اخیر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755351" y="2477869"/>
            <a:ext cx="7162800" cy="327660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endParaRPr lang="fa-IR" sz="2000" dirty="0" smtClean="0">
              <a:solidFill>
                <a:srgbClr val="EAEAEA"/>
              </a:solidFill>
              <a:cs typeface="B Zar" pitchFamily="2" charset="-78"/>
            </a:endParaRPr>
          </a:p>
          <a:p>
            <a:pPr algn="ctr" rtl="1" eaLnBrk="1" hangingPunct="1"/>
            <a:r>
              <a:rPr lang="fa-IR" sz="4800" dirty="0" smtClean="0">
                <a:solidFill>
                  <a:srgbClr val="EAEAEA"/>
                </a:solidFill>
                <a:cs typeface="B Zar" pitchFamily="2" charset="-78"/>
              </a:rPr>
              <a:t>بعد از بیانات رهبر معظم انقلاب در صبح روز یکشنبه26 آبان‌ماه، به سمت دیگری سوق پیدا نمود. 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838200" y="2667000"/>
            <a:ext cx="7162800" cy="327660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r>
              <a:rPr lang="fa-IR" sz="4400" dirty="0" smtClean="0">
                <a:solidFill>
                  <a:srgbClr val="EAEAEA"/>
                </a:solidFill>
                <a:cs typeface="B Zar" pitchFamily="2" charset="-78"/>
              </a:rPr>
              <a:t>از لحظه اعلام طرح سهمیه‌بندی بنزین تا صبح روز یکشنبه نقد دولت با شیب تند بخاطر در نظرنگرفتن شرایط اقتصادی جامعه و وضعیت معیشتی مردم</a:t>
            </a:r>
            <a:endParaRPr lang="fa-IR" sz="4000" dirty="0" smtClean="0">
              <a:solidFill>
                <a:srgbClr val="EAEAEA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21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/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06973" y="228600"/>
            <a:ext cx="2377574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1"/>
            <a:r>
              <a:rPr lang="ar-SA" sz="4000" b="1" dirty="0" smtClean="0">
                <a:ln w="11430"/>
                <a:solidFill>
                  <a:srgbClr val="CC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مبحث </a:t>
            </a:r>
            <a:r>
              <a:rPr lang="fa-IR" sz="4000" b="1" dirty="0" smtClean="0">
                <a:ln w="11430"/>
                <a:solidFill>
                  <a:srgbClr val="CC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هفتم</a:t>
            </a:r>
            <a:endParaRPr lang="fa-IR" sz="4000" b="1" dirty="0">
              <a:ln w="11430"/>
              <a:solidFill>
                <a:srgbClr val="CC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66800"/>
            <a:ext cx="91440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>
              <a:tabLst>
                <a:tab pos="5730875" algn="r"/>
              </a:tabLst>
            </a:pPr>
            <a:r>
              <a:rPr lang="ar-SA" sz="44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پیام ها و عبرت</a:t>
            </a:r>
            <a:r>
              <a:rPr lang="fa-IR" sz="44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‌</a:t>
            </a:r>
            <a:r>
              <a:rPr lang="ar-SA" sz="44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ها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685800" y="2057400"/>
            <a:ext cx="7696200" cy="4267200"/>
          </a:xfrm>
          <a:prstGeom prst="roundRect">
            <a:avLst>
              <a:gd name="adj" fmla="val 8824"/>
            </a:avLst>
          </a:prstGeom>
          <a:solidFill>
            <a:srgbClr val="00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endParaRPr lang="fa-IR" sz="3200" dirty="0">
              <a:cs typeface="B Zar" pitchFamily="2" charset="-78"/>
            </a:endParaRPr>
          </a:p>
          <a:p>
            <a:pPr algn="ctr" rtl="1" eaLnBrk="1" hangingPunct="1"/>
            <a:r>
              <a:rPr lang="fa-IR" sz="6600" dirty="0" smtClean="0">
                <a:solidFill>
                  <a:srgbClr val="FFFF00"/>
                </a:solidFill>
                <a:cs typeface="B Zar" pitchFamily="2" charset="-78"/>
              </a:rPr>
              <a:t> </a:t>
            </a:r>
            <a:r>
              <a:rPr lang="fa-IR" sz="6600" dirty="0">
                <a:solidFill>
                  <a:srgbClr val="FFFF00"/>
                </a:solidFill>
                <a:cs typeface="B Zar" pitchFamily="2" charset="-78"/>
              </a:rPr>
              <a:t>در پیش گرفتن مسیر اصلاح اعتماد و صداقت با مردم از سوی دولت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85800" y="2057400"/>
            <a:ext cx="7696200" cy="4267200"/>
          </a:xfrm>
          <a:prstGeom prst="roundRect">
            <a:avLst>
              <a:gd name="adj" fmla="val 8824"/>
            </a:avLst>
          </a:prstGeom>
          <a:solidFill>
            <a:srgbClr val="00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r>
              <a:rPr lang="fa-IR" sz="6600" dirty="0" smtClean="0">
                <a:solidFill>
                  <a:srgbClr val="FFFF00"/>
                </a:solidFill>
                <a:cs typeface="B Zar" pitchFamily="2" charset="-78"/>
              </a:rPr>
              <a:t>در جریان قرار دادن مردم جهت اجرا طرح جدیدی از مجموعه نظام و دولت در سطح کلان و ملی 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685800" y="2057400"/>
            <a:ext cx="7696200" cy="4267200"/>
          </a:xfrm>
          <a:prstGeom prst="roundRect">
            <a:avLst>
              <a:gd name="adj" fmla="val 8824"/>
            </a:avLst>
          </a:prstGeom>
          <a:solidFill>
            <a:srgbClr val="00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endParaRPr lang="fa-IR" sz="3200" dirty="0" smtClean="0">
              <a:solidFill>
                <a:srgbClr val="FFFF00"/>
              </a:solidFill>
              <a:cs typeface="B Zar" pitchFamily="2" charset="-78"/>
            </a:endParaRPr>
          </a:p>
          <a:p>
            <a:pPr algn="ctr" rtl="1" eaLnBrk="1" hangingPunct="1"/>
            <a:r>
              <a:rPr lang="fa-IR" sz="6300" dirty="0" smtClean="0">
                <a:solidFill>
                  <a:srgbClr val="FFFF00"/>
                </a:solidFill>
                <a:cs typeface="B Zar" pitchFamily="2" charset="-78"/>
              </a:rPr>
              <a:t>استفاده از چرا تجربیات گذشته در خصوص سهمیه‌بندی و افزایش قیمت بنزین 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685800" y="2057400"/>
            <a:ext cx="7696200" cy="4267200"/>
          </a:xfrm>
          <a:prstGeom prst="roundRect">
            <a:avLst>
              <a:gd name="adj" fmla="val 8824"/>
            </a:avLst>
          </a:prstGeom>
          <a:solidFill>
            <a:srgbClr val="00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endParaRPr lang="fa-IR" sz="3200" dirty="0" smtClean="0">
              <a:solidFill>
                <a:srgbClr val="FFFF00"/>
              </a:solidFill>
              <a:cs typeface="B Zar" pitchFamily="2" charset="-78"/>
            </a:endParaRPr>
          </a:p>
          <a:p>
            <a:pPr algn="ctr" rtl="1" eaLnBrk="1" hangingPunct="1"/>
            <a:r>
              <a:rPr lang="fa-IR" sz="6300" dirty="0" smtClean="0">
                <a:solidFill>
                  <a:srgbClr val="FFFF00"/>
                </a:solidFill>
                <a:cs typeface="B Zar" pitchFamily="2" charset="-78"/>
              </a:rPr>
              <a:t>ایجاد زمینه‌های اجتماعی یک طرح و سپس اجرایی نمودن طرح. 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685800" y="2057400"/>
            <a:ext cx="7696200" cy="4267200"/>
          </a:xfrm>
          <a:prstGeom prst="roundRect">
            <a:avLst>
              <a:gd name="adj" fmla="val 8824"/>
            </a:avLst>
          </a:prstGeom>
          <a:solidFill>
            <a:srgbClr val="00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endParaRPr lang="fa-IR" sz="2400" dirty="0" smtClean="0">
              <a:solidFill>
                <a:srgbClr val="FFFF00"/>
              </a:solidFill>
              <a:cs typeface="B Zar" pitchFamily="2" charset="-78"/>
            </a:endParaRPr>
          </a:p>
          <a:p>
            <a:pPr algn="ctr" rtl="1" eaLnBrk="1" hangingPunct="1"/>
            <a:r>
              <a:rPr lang="fa-IR" sz="4000" dirty="0" smtClean="0">
                <a:solidFill>
                  <a:srgbClr val="FFFF00"/>
                </a:solidFill>
                <a:cs typeface="B Zar" pitchFamily="2" charset="-78"/>
              </a:rPr>
              <a:t>لحاظ نکردن نظر و افکار مردم در نحوه مدیریت مصرف بنزین از جانب دولتی که در این سال­ها با طرح مکرر «رفراندوم» و «رجوع به آراء مردم» در موضوعات مهم و اساسی کشور، شعارهای فراوانی داده بود! 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685800" y="2057400"/>
            <a:ext cx="7696200" cy="4267200"/>
          </a:xfrm>
          <a:prstGeom prst="roundRect">
            <a:avLst>
              <a:gd name="adj" fmla="val 8824"/>
            </a:avLst>
          </a:prstGeom>
          <a:solidFill>
            <a:srgbClr val="00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endParaRPr lang="fa-IR" sz="3200" dirty="0" smtClean="0">
              <a:solidFill>
                <a:srgbClr val="FFFF00"/>
              </a:solidFill>
              <a:cs typeface="B Zar" pitchFamily="2" charset="-78"/>
            </a:endParaRPr>
          </a:p>
          <a:p>
            <a:pPr algn="ctr" rtl="1" eaLnBrk="1" hangingPunct="1"/>
            <a:endParaRPr lang="fa-IR" sz="1600" dirty="0">
              <a:solidFill>
                <a:srgbClr val="FFFF00"/>
              </a:solidFill>
              <a:cs typeface="B Zar" pitchFamily="2" charset="-78"/>
            </a:endParaRPr>
          </a:p>
          <a:p>
            <a:pPr algn="ctr" rtl="1" eaLnBrk="1" hangingPunct="1"/>
            <a:r>
              <a:rPr lang="fa-IR" sz="4800" dirty="0" smtClean="0">
                <a:solidFill>
                  <a:srgbClr val="FFFF00"/>
                </a:solidFill>
                <a:cs typeface="B Zar" pitchFamily="2" charset="-78"/>
              </a:rPr>
              <a:t>اقتدار ایران در حفظ ارتباطات داخلی بین بانکی و... و در عین حال یک درس برای کشور که برای بومی‌سازی اینترنت عمومی نیز وارد عمل گردد.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685800" y="2057400"/>
            <a:ext cx="7696200" cy="4267200"/>
          </a:xfrm>
          <a:prstGeom prst="roundRect">
            <a:avLst>
              <a:gd name="adj" fmla="val 8824"/>
            </a:avLst>
          </a:prstGeom>
          <a:solidFill>
            <a:srgbClr val="00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endParaRPr lang="fa-IR" sz="4800" dirty="0" smtClean="0">
              <a:solidFill>
                <a:srgbClr val="FFFF00"/>
              </a:solidFill>
              <a:cs typeface="B Zar" pitchFamily="2" charset="-78"/>
            </a:endParaRPr>
          </a:p>
          <a:p>
            <a:pPr algn="ctr" rtl="1" eaLnBrk="1" hangingPunct="1"/>
            <a:r>
              <a:rPr lang="fa-IR" sz="4800" dirty="0" smtClean="0">
                <a:solidFill>
                  <a:srgbClr val="FFFF00"/>
                </a:solidFill>
                <a:cs typeface="B Zar" pitchFamily="2" charset="-78"/>
              </a:rPr>
              <a:t>منطق عقلانی مدیریت حکم می کند تصمیمات، در صورت نیاز، طی فرایند قانونی تغییر یابند نه تحت فشار اعتراض و آشوب؛ 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685800" y="2057400"/>
            <a:ext cx="7696200" cy="4267200"/>
          </a:xfrm>
          <a:prstGeom prst="roundRect">
            <a:avLst>
              <a:gd name="adj" fmla="val 8824"/>
            </a:avLst>
          </a:prstGeom>
          <a:solidFill>
            <a:srgbClr val="00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endParaRPr lang="fa-IR" sz="4800" dirty="0" smtClean="0">
              <a:solidFill>
                <a:srgbClr val="FFFF00"/>
              </a:solidFill>
              <a:cs typeface="B Zar" pitchFamily="2" charset="-78"/>
            </a:endParaRPr>
          </a:p>
          <a:p>
            <a:pPr algn="ctr" rtl="1" eaLnBrk="1" hangingPunct="1"/>
            <a:r>
              <a:rPr lang="fa-IR" sz="4800" dirty="0" smtClean="0">
                <a:solidFill>
                  <a:srgbClr val="FFFF00"/>
                </a:solidFill>
                <a:cs typeface="B Zar" pitchFamily="2" charset="-78"/>
              </a:rPr>
              <a:t>اعتبار بخشی به ساختار رسمی کشور و قانون، در منطق حکمت­آمیز و عقلی رهبر معظم انقلاب 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685800" y="2057400"/>
            <a:ext cx="7696200" cy="4267200"/>
          </a:xfrm>
          <a:prstGeom prst="roundRect">
            <a:avLst>
              <a:gd name="adj" fmla="val 8824"/>
            </a:avLst>
          </a:prstGeom>
          <a:solidFill>
            <a:srgbClr val="00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endParaRPr lang="fa-IR" sz="4800" dirty="0">
              <a:solidFill>
                <a:srgbClr val="FFFF00"/>
              </a:solidFill>
              <a:cs typeface="B Zar" pitchFamily="2" charset="-78"/>
            </a:endParaRPr>
          </a:p>
          <a:p>
            <a:pPr algn="ctr" rtl="1" eaLnBrk="1" hangingPunct="1"/>
            <a:r>
              <a:rPr lang="fa-IR" sz="4800" dirty="0" smtClean="0">
                <a:solidFill>
                  <a:srgbClr val="FFFF00"/>
                </a:solidFill>
                <a:cs typeface="B Zar" pitchFamily="2" charset="-78"/>
              </a:rPr>
              <a:t>تاکید رهبر معظم انقلاب بر ضرورت اهتمام فوری دولت بر رفع مشکلات و نگرانی‌ها 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685800" y="2057400"/>
            <a:ext cx="7696200" cy="4267200"/>
          </a:xfrm>
          <a:prstGeom prst="roundRect">
            <a:avLst>
              <a:gd name="adj" fmla="val 8824"/>
            </a:avLst>
          </a:prstGeom>
          <a:solidFill>
            <a:srgbClr val="00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endParaRPr lang="fa-IR" sz="4800" dirty="0">
              <a:solidFill>
                <a:srgbClr val="FFFF00"/>
              </a:solidFill>
              <a:cs typeface="B Zar" pitchFamily="2" charset="-78"/>
            </a:endParaRPr>
          </a:p>
          <a:p>
            <a:pPr algn="ctr" rtl="1" eaLnBrk="1" hangingPunct="1"/>
            <a:r>
              <a:rPr lang="fa-IR" sz="4800" dirty="0" smtClean="0">
                <a:solidFill>
                  <a:srgbClr val="FFFF00"/>
                </a:solidFill>
                <a:cs typeface="B Zar" pitchFamily="2" charset="-78"/>
              </a:rPr>
              <a:t>جدا افتادن اعتراضات طبیعی مردم از توطئه‌های بسیار پیچیده خارجی با موضع‌گیری به موقع رهبر معظم انقلاب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685800" y="2057400"/>
            <a:ext cx="7696200" cy="4267200"/>
          </a:xfrm>
          <a:prstGeom prst="roundRect">
            <a:avLst>
              <a:gd name="adj" fmla="val 8824"/>
            </a:avLst>
          </a:prstGeom>
          <a:solidFill>
            <a:srgbClr val="00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endParaRPr lang="fa-IR" sz="4800" dirty="0">
              <a:solidFill>
                <a:srgbClr val="FFFF00"/>
              </a:solidFill>
              <a:cs typeface="B Zar" pitchFamily="2" charset="-78"/>
            </a:endParaRPr>
          </a:p>
          <a:p>
            <a:pPr algn="ctr" rtl="1" eaLnBrk="1" hangingPunct="1"/>
            <a:r>
              <a:rPr lang="fa-IR" sz="4800" dirty="0" smtClean="0">
                <a:solidFill>
                  <a:srgbClr val="FFFF00"/>
                </a:solidFill>
                <a:cs typeface="B Zar" pitchFamily="2" charset="-78"/>
              </a:rPr>
              <a:t>اندیشیدن به بسترها و زمینه­های افزایش خشونت در جامعه ایران و تلاش جهت حل آن امری اساسی است. 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685800" y="2057400"/>
            <a:ext cx="7696200" cy="4267200"/>
          </a:xfrm>
          <a:prstGeom prst="roundRect">
            <a:avLst>
              <a:gd name="adj" fmla="val 8824"/>
            </a:avLst>
          </a:prstGeom>
          <a:solidFill>
            <a:srgbClr val="00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endParaRPr lang="fa-IR" sz="4800" dirty="0" smtClean="0">
              <a:solidFill>
                <a:srgbClr val="FFFF00"/>
              </a:solidFill>
              <a:cs typeface="B Zar" pitchFamily="2" charset="-78"/>
            </a:endParaRPr>
          </a:p>
          <a:p>
            <a:pPr algn="ctr" rtl="1" eaLnBrk="1" hangingPunct="1"/>
            <a:r>
              <a:rPr lang="fa-IR" sz="4800" dirty="0" smtClean="0">
                <a:solidFill>
                  <a:srgbClr val="FFFF00"/>
                </a:solidFill>
                <a:cs typeface="B Zar" pitchFamily="2" charset="-78"/>
              </a:rPr>
              <a:t>تلاش در جهت کاهش فاصله طبقاتی و به ویژه برخورد قاطع با مفسدین اقتصادی، 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685800" y="2057400"/>
            <a:ext cx="7696200" cy="4267200"/>
          </a:xfrm>
          <a:prstGeom prst="roundRect">
            <a:avLst>
              <a:gd name="adj" fmla="val 8824"/>
            </a:avLst>
          </a:prstGeom>
          <a:solidFill>
            <a:srgbClr val="00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endParaRPr lang="fa-IR" sz="4800" dirty="0" smtClean="0">
              <a:solidFill>
                <a:srgbClr val="FFFF00"/>
              </a:solidFill>
              <a:cs typeface="B Zar" pitchFamily="2" charset="-78"/>
            </a:endParaRPr>
          </a:p>
          <a:p>
            <a:pPr algn="ctr" rtl="1" eaLnBrk="1" hangingPunct="1"/>
            <a:r>
              <a:rPr lang="fa-IR" sz="4800" dirty="0" smtClean="0">
                <a:solidFill>
                  <a:srgbClr val="FFFF00"/>
                </a:solidFill>
                <a:cs typeface="B Zar" pitchFamily="2" charset="-78"/>
              </a:rPr>
              <a:t>اصلاح وضعیت و مشکلات مناطق حاشیه‌ای با توجه به تهدیدات ناشی از گسترش حاشیه‌نشینی در کشور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685800" y="2057400"/>
            <a:ext cx="7696200" cy="4267200"/>
          </a:xfrm>
          <a:prstGeom prst="roundRect">
            <a:avLst>
              <a:gd name="adj" fmla="val 8824"/>
            </a:avLst>
          </a:prstGeom>
          <a:solidFill>
            <a:srgbClr val="00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eaLnBrk="1" hangingPunct="1"/>
            <a:endParaRPr lang="fa-IR" sz="4800" dirty="0">
              <a:solidFill>
                <a:srgbClr val="FFFF00"/>
              </a:solidFill>
              <a:cs typeface="B Zar" pitchFamily="2" charset="-78"/>
            </a:endParaRPr>
          </a:p>
          <a:p>
            <a:pPr algn="ctr" rtl="1" eaLnBrk="1" hangingPunct="1"/>
            <a:r>
              <a:rPr lang="fa-IR" sz="4800" dirty="0" smtClean="0">
                <a:solidFill>
                  <a:srgbClr val="FFFF00"/>
                </a:solidFill>
                <a:cs typeface="B Zar" pitchFamily="2" charset="-78"/>
              </a:rPr>
              <a:t>پیشبرد مسیر اداره اجرائی کشور بر اساس عقلانیت و منافع ملی نه منافع حزبی و سیاسی.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WordArt 4"/>
          <p:cNvSpPr>
            <a:spLocks noChangeArrowheads="1" noChangeShapeType="1" noTextEdit="1"/>
          </p:cNvSpPr>
          <p:nvPr/>
        </p:nvSpPr>
        <p:spPr bwMode="auto">
          <a:xfrm>
            <a:off x="609600" y="685800"/>
            <a:ext cx="7924800" cy="1447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7106"/>
              </a:avLst>
            </a:prstTxWarp>
          </a:bodyPr>
          <a:lstStyle/>
          <a:p>
            <a:pPr algn="ctr"/>
            <a:endParaRPr lang="fa-IR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691827"/>
            <a:ext cx="1342414" cy="114860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50650">
            <a:off x="-96274" y="2378731"/>
            <a:ext cx="2376487" cy="2026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-575094" y="5690559"/>
            <a:ext cx="762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4638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B Zar" pitchFamily="2" charset="-78"/>
              </a:rPr>
              <a:t>زمان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B Zar" pitchFamily="2" charset="-78"/>
              </a:rPr>
              <a:t> اصلاح قیمت بنزین= مورد 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B Zar" pitchFamily="2" charset="-78"/>
              </a:rPr>
              <a:t>اختلاف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B Zar" pitchFamily="2" charset="-78"/>
              </a:rPr>
              <a:t> کارشناسان اقتصادی </a:t>
            </a:r>
            <a:endParaRPr kumimoji="0" lang="fa-I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Za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044714"/>
            <a:ext cx="96012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>
              <a:tabLst>
                <a:tab pos="5730875" algn="r"/>
              </a:tabLst>
            </a:pPr>
            <a:r>
              <a:rPr lang="ar-SA" sz="4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اهمیت اصلاح مدیریت مصرف سوخت</a:t>
            </a:r>
          </a:p>
        </p:txBody>
      </p:sp>
      <p:sp>
        <p:nvSpPr>
          <p:cNvPr id="6" name="Rectangle 5"/>
          <p:cNvSpPr/>
          <p:nvPr/>
        </p:nvSpPr>
        <p:spPr>
          <a:xfrm>
            <a:off x="6324600" y="228600"/>
            <a:ext cx="2172390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4000" b="1" dirty="0" smtClean="0">
                <a:ln w="11430"/>
                <a:solidFill>
                  <a:srgbClr val="CC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مبحث اول</a:t>
            </a:r>
            <a:endParaRPr lang="fa-IR" sz="4000" b="1" dirty="0">
              <a:ln w="11430"/>
              <a:solidFill>
                <a:srgbClr val="CC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Smiley Face 6"/>
          <p:cNvSpPr/>
          <p:nvPr/>
        </p:nvSpPr>
        <p:spPr bwMode="auto">
          <a:xfrm>
            <a:off x="6272841" y="2005641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FF9900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82144" y="2212677"/>
            <a:ext cx="979755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/>
            <a:r>
              <a:rPr lang="fa-IR" sz="2400" b="1" dirty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دو </a:t>
            </a:r>
            <a:endParaRPr lang="fa-IR" sz="2400" b="1" dirty="0" smtClean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Times New Roman" pitchFamily="18" charset="0"/>
              <a:cs typeface="B Zar" pitchFamily="2" charset="-78"/>
            </a:endParaRPr>
          </a:p>
          <a:p>
            <a:pPr lvl="0" algn="ctr" rtl="1"/>
            <a:r>
              <a:rPr lang="fa-IR" sz="24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دیدگاه</a:t>
            </a:r>
            <a:endParaRPr lang="en-US" sz="1200" b="1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9" name="Right Brace 8"/>
          <p:cNvSpPr/>
          <p:nvPr/>
        </p:nvSpPr>
        <p:spPr bwMode="auto">
          <a:xfrm>
            <a:off x="6629400" y="1905000"/>
            <a:ext cx="457200" cy="1447800"/>
          </a:xfrm>
          <a:prstGeom prst="rightBrace">
            <a:avLst>
              <a:gd name="adj1" fmla="val 29811"/>
              <a:gd name="adj2" fmla="val 50000"/>
            </a:avLst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miley Face 9"/>
          <p:cNvSpPr/>
          <p:nvPr/>
        </p:nvSpPr>
        <p:spPr bwMode="auto">
          <a:xfrm>
            <a:off x="6272841" y="2843841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FF9900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1941493"/>
            <a:ext cx="61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dirty="0">
                <a:solidFill>
                  <a:srgbClr val="003300"/>
                </a:solidFill>
                <a:ea typeface="Times New Roman" pitchFamily="18" charset="0"/>
                <a:cs typeface="B Zar" pitchFamily="2" charset="-78"/>
              </a:rPr>
              <a:t>حل ریشه‌ای موضوع از طریق کنترل نقدینگی و </a:t>
            </a:r>
            <a:r>
              <a:rPr lang="fa-IR" sz="2800" dirty="0" smtClean="0">
                <a:solidFill>
                  <a:srgbClr val="003300"/>
                </a:solidFill>
                <a:ea typeface="Times New Roman" pitchFamily="18" charset="0"/>
                <a:cs typeface="B Zar" pitchFamily="2" charset="-78"/>
              </a:rPr>
              <a:t>تورم</a:t>
            </a:r>
            <a:endParaRPr lang="fa-IR" sz="2800" dirty="0">
              <a:solidFill>
                <a:srgbClr val="003300"/>
              </a:solidFill>
              <a:cs typeface="B Zar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9400" y="2819400"/>
            <a:ext cx="3459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>
                <a:solidFill>
                  <a:srgbClr val="003300"/>
                </a:solidFill>
                <a:ea typeface="Times New Roman" pitchFamily="18" charset="0"/>
                <a:cs typeface="B Zar" pitchFamily="2" charset="-78"/>
              </a:rPr>
              <a:t>افزایش قیمت حامل‌های انرژی </a:t>
            </a:r>
            <a:endParaRPr lang="fa-IR" sz="2800" dirty="0">
              <a:solidFill>
                <a:srgbClr val="003300"/>
              </a:solidFill>
              <a:cs typeface="B Za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34200" y="4338935"/>
            <a:ext cx="1221809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2400" b="1" dirty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نکته مهم: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3095" y="4953000"/>
            <a:ext cx="6547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74638" algn="justLow" rtl="1"/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B Zar" pitchFamily="2" charset="-78"/>
              </a:rPr>
              <a:t>اصلاح قیمت بنزین= مورد 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B Zar" pitchFamily="2" charset="-78"/>
              </a:rPr>
              <a:t>اتفاق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B Zar" pitchFamily="2" charset="-78"/>
              </a:rPr>
              <a:t> همه کارشناسان اقتصادی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Zar" pitchFamily="2" charset="-78"/>
            </a:endParaRPr>
          </a:p>
        </p:txBody>
      </p:sp>
      <p:sp>
        <p:nvSpPr>
          <p:cNvPr id="16" name="8-Point Star 15"/>
          <p:cNvSpPr/>
          <p:nvPr/>
        </p:nvSpPr>
        <p:spPr bwMode="auto">
          <a:xfrm>
            <a:off x="6781800" y="5029200"/>
            <a:ext cx="381000" cy="304800"/>
          </a:xfrm>
          <a:prstGeom prst="star8">
            <a:avLst/>
          </a:prstGeom>
          <a:solidFill>
            <a:srgbClr val="CC00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8-Point Star 16"/>
          <p:cNvSpPr/>
          <p:nvPr/>
        </p:nvSpPr>
        <p:spPr bwMode="auto">
          <a:xfrm>
            <a:off x="6781800" y="5791200"/>
            <a:ext cx="381000" cy="304800"/>
          </a:xfrm>
          <a:prstGeom prst="star8">
            <a:avLst/>
          </a:prstGeom>
          <a:solidFill>
            <a:srgbClr val="CC00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573731">
            <a:off x="1050433" y="3006868"/>
            <a:ext cx="2139282" cy="20586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2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6225" y="3190875"/>
            <a:ext cx="2619375" cy="1838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502880"/>
            <a:ext cx="1342414" cy="114860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6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80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7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5" grpId="1" build="p"/>
      <p:bldP spid="6" grpId="0" build="p"/>
      <p:bldP spid="7" grpId="0" build="p" animBg="1"/>
      <p:bldP spid="8" grpId="0" build="p"/>
      <p:bldP spid="9" grpId="0" build="p" animBg="1"/>
      <p:bldP spid="10" grpId="0" build="p" animBg="1"/>
      <p:bldP spid="11" grpId="0" build="p"/>
      <p:bldP spid="12" grpId="0" build="p"/>
      <p:bldP spid="14" grpId="0" build="p"/>
      <p:bldP spid="15" grpId="0" build="p"/>
      <p:bldP spid="16" grpId="0" build="p" animBg="1"/>
      <p:bldP spid="1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3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609600"/>
            <a:ext cx="96012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>
              <a:tabLst>
                <a:tab pos="5730875" algn="r"/>
              </a:tabLst>
            </a:pPr>
            <a:r>
              <a:rPr lang="ar-SA" sz="4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دلایل مدیریت مصرف سوخت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1762780"/>
            <a:ext cx="4278735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>
              <a:tabLst>
                <a:tab pos="5730875" algn="r"/>
              </a:tabLst>
            </a:pPr>
            <a:r>
              <a:rPr lang="ar-SA" sz="28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1- افزایش بی رویه مصرف بنزین</a:t>
            </a:r>
          </a:p>
        </p:txBody>
      </p:sp>
      <p:pic>
        <p:nvPicPr>
          <p:cNvPr id="8195" name="Picture 3" descr="نمودار مصرف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533400" y="2362200"/>
            <a:ext cx="8153400" cy="4190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609600"/>
            <a:ext cx="96012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>
              <a:tabLst>
                <a:tab pos="5730875" algn="r"/>
              </a:tabLst>
            </a:pPr>
            <a:r>
              <a:rPr lang="ar-SA" sz="4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دلایل مدیریت مصرف سوخت</a:t>
            </a:r>
          </a:p>
        </p:txBody>
      </p:sp>
      <p:sp>
        <p:nvSpPr>
          <p:cNvPr id="5" name="Rectangle 4"/>
          <p:cNvSpPr/>
          <p:nvPr/>
        </p:nvSpPr>
        <p:spPr>
          <a:xfrm>
            <a:off x="3626770" y="1524000"/>
            <a:ext cx="315503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>
              <a:tabLst>
                <a:tab pos="5730875" algn="r"/>
              </a:tabLst>
            </a:pPr>
            <a:r>
              <a:rPr lang="ar-SA" sz="28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2- افزایش قاچاق بنزین</a:t>
            </a:r>
          </a:p>
        </p:txBody>
      </p:sp>
      <p:pic>
        <p:nvPicPr>
          <p:cNvPr id="9219" name="Picture 3" descr="جدول سود قاچاق سوخت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52600"/>
            <a:ext cx="7924800" cy="441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220" name="Picture 4" descr="نمودار قاچاق سوخت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76400"/>
            <a:ext cx="8610600" cy="4495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609600"/>
            <a:ext cx="96012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>
              <a:tabLst>
                <a:tab pos="5730875" algn="r"/>
              </a:tabLst>
            </a:pPr>
            <a:r>
              <a:rPr lang="ar-SA" sz="4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دلایل مدیریت مصرف سوخت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0800" y="1524000"/>
            <a:ext cx="3969355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>
              <a:tabLst>
                <a:tab pos="5730875" algn="r"/>
              </a:tabLst>
            </a:pPr>
            <a:r>
              <a:rPr lang="ar-SA" sz="28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3- توزیع ناعادلانه یارانه بنزین</a:t>
            </a:r>
          </a:p>
        </p:txBody>
      </p:sp>
      <p:pic>
        <p:nvPicPr>
          <p:cNvPr id="10243" name="Picture 3" descr="نمودار توزیع ناعادلان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76400"/>
            <a:ext cx="8229600" cy="472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609600"/>
            <a:ext cx="96012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>
              <a:tabLst>
                <a:tab pos="5730875" algn="r"/>
              </a:tabLst>
            </a:pPr>
            <a:r>
              <a:rPr lang="ar-SA" sz="4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دلایل مدیریت مصرف سوخت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0800" y="1524000"/>
            <a:ext cx="486383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>
              <a:tabLst>
                <a:tab pos="5730875" algn="r"/>
              </a:tabLst>
            </a:pPr>
            <a:r>
              <a:rPr lang="ar-SA" sz="28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4- تغییر موازنه مصرف از بنزین به گاز</a:t>
            </a:r>
          </a:p>
        </p:txBody>
      </p:sp>
      <p:pic>
        <p:nvPicPr>
          <p:cNvPr id="11267" name="Picture 3" descr="نمودار مصرف گا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752600"/>
            <a:ext cx="8534400" cy="4495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502880"/>
            <a:ext cx="1342414" cy="114860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609600"/>
            <a:ext cx="96012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>
              <a:tabLst>
                <a:tab pos="5730875" algn="r"/>
              </a:tabLst>
            </a:pPr>
            <a:r>
              <a:rPr lang="ar-SA" sz="4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دلایل مدیریت مصرف سوخت</a:t>
            </a:r>
          </a:p>
        </p:txBody>
      </p:sp>
      <p:sp>
        <p:nvSpPr>
          <p:cNvPr id="6" name="Rectangle 5"/>
          <p:cNvSpPr/>
          <p:nvPr/>
        </p:nvSpPr>
        <p:spPr>
          <a:xfrm>
            <a:off x="3276600" y="1524000"/>
            <a:ext cx="322556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>
              <a:tabLst>
                <a:tab pos="5730875" algn="r"/>
              </a:tabLst>
            </a:pPr>
            <a:r>
              <a:rPr lang="ar-SA" sz="28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5- دشواری تأمین بنزین</a:t>
            </a:r>
          </a:p>
        </p:txBody>
      </p:sp>
      <p:sp>
        <p:nvSpPr>
          <p:cNvPr id="8" name="Rectangle 7"/>
          <p:cNvSpPr/>
          <p:nvPr/>
        </p:nvSpPr>
        <p:spPr>
          <a:xfrm>
            <a:off x="7315200" y="3429000"/>
            <a:ext cx="182880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/>
            <a:r>
              <a:rPr kumimoji="0" lang="fa-IR" sz="2800" b="1" i="0" u="none" strike="noStrike" normalizeH="0" baseline="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راههای </a:t>
            </a:r>
          </a:p>
          <a:p>
            <a:pPr lvl="0" algn="ctr" rtl="1"/>
            <a:r>
              <a:rPr kumimoji="0" lang="fa-IR" sz="2800" b="1" i="0" u="none" strike="noStrike" normalizeH="0" baseline="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B Zar" pitchFamily="2" charset="-78"/>
              </a:rPr>
              <a:t>تأمین بنزین</a:t>
            </a:r>
            <a:endParaRPr kumimoji="0" lang="en-US" sz="2800" b="1" i="0" u="none" strike="noStrike" normalizeH="0" baseline="0" dirty="0" smtClean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Zar" pitchFamily="2" charset="-78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1219200" y="2209800"/>
          <a:ext cx="60960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-133196" y="3505200"/>
            <a:ext cx="14285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b="1" dirty="0">
                <a:ln/>
                <a:solidFill>
                  <a:srgbClr val="CC3300"/>
                </a:solidFill>
                <a:ea typeface="Times New Roman" pitchFamily="18" charset="0"/>
                <a:cs typeface="B Zar" pitchFamily="2" charset="-78"/>
              </a:rPr>
              <a:t>امکان پذیر </a:t>
            </a:r>
            <a:endParaRPr lang="fa-IR" sz="2400" b="1" dirty="0" smtClean="0">
              <a:ln/>
              <a:solidFill>
                <a:srgbClr val="CC3300"/>
              </a:solidFill>
              <a:ea typeface="Times New Roman" pitchFamily="18" charset="0"/>
              <a:cs typeface="B Zar" pitchFamily="2" charset="-78"/>
            </a:endParaRPr>
          </a:p>
          <a:p>
            <a:pPr algn="ctr" rtl="1"/>
            <a:r>
              <a:rPr lang="fa-IR" sz="2400" b="1" dirty="0" smtClean="0">
                <a:ln/>
                <a:solidFill>
                  <a:srgbClr val="CC3300"/>
                </a:solidFill>
                <a:ea typeface="Times New Roman" pitchFamily="18" charset="0"/>
                <a:cs typeface="B Zar" pitchFamily="2" charset="-78"/>
              </a:rPr>
              <a:t>نیست</a:t>
            </a:r>
            <a:endParaRPr lang="fa-IR" sz="2400" b="1" dirty="0">
              <a:ln/>
              <a:solidFill>
                <a:srgbClr val="CC3300"/>
              </a:solidFill>
              <a:ea typeface="Times New Roman" pitchFamily="18" charset="0"/>
              <a:cs typeface="B Zar" pitchFamily="2" charset="-78"/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1236827" y="2209800"/>
          <a:ext cx="60960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Rectangle 14"/>
          <p:cNvSpPr/>
          <p:nvPr/>
        </p:nvSpPr>
        <p:spPr>
          <a:xfrm>
            <a:off x="-87968" y="3429000"/>
            <a:ext cx="14301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b="1" dirty="0" smtClean="0">
                <a:ln/>
                <a:solidFill>
                  <a:srgbClr val="CC3300"/>
                </a:solidFill>
                <a:ea typeface="Times New Roman" pitchFamily="18" charset="0"/>
                <a:cs typeface="B Zar" pitchFamily="2" charset="-78"/>
              </a:rPr>
              <a:t>در کوتاه مدت </a:t>
            </a:r>
          </a:p>
          <a:p>
            <a:pPr algn="ctr" rtl="1"/>
            <a:r>
              <a:rPr lang="fa-IR" b="1" dirty="0" smtClean="0">
                <a:ln/>
                <a:solidFill>
                  <a:srgbClr val="CC3300"/>
                </a:solidFill>
                <a:ea typeface="Times New Roman" pitchFamily="18" charset="0"/>
                <a:cs typeface="B Zar" pitchFamily="2" charset="-78"/>
              </a:rPr>
              <a:t>امکان </a:t>
            </a:r>
            <a:r>
              <a:rPr lang="fa-IR" b="1" dirty="0">
                <a:ln/>
                <a:solidFill>
                  <a:srgbClr val="CC3300"/>
                </a:solidFill>
                <a:ea typeface="Times New Roman" pitchFamily="18" charset="0"/>
                <a:cs typeface="B Zar" pitchFamily="2" charset="-78"/>
              </a:rPr>
              <a:t>پذیر </a:t>
            </a:r>
            <a:endParaRPr lang="fa-IR" b="1" dirty="0" smtClean="0">
              <a:ln/>
              <a:solidFill>
                <a:srgbClr val="CC3300"/>
              </a:solidFill>
              <a:ea typeface="Times New Roman" pitchFamily="18" charset="0"/>
              <a:cs typeface="B Zar" pitchFamily="2" charset="-78"/>
            </a:endParaRPr>
          </a:p>
          <a:p>
            <a:pPr algn="ctr" rtl="1"/>
            <a:r>
              <a:rPr lang="fa-IR" b="1" dirty="0" smtClean="0">
                <a:ln/>
                <a:solidFill>
                  <a:srgbClr val="CC3300"/>
                </a:solidFill>
                <a:ea typeface="Times New Roman" pitchFamily="18" charset="0"/>
                <a:cs typeface="B Zar" pitchFamily="2" charset="-78"/>
              </a:rPr>
              <a:t>نیست</a:t>
            </a:r>
            <a:endParaRPr lang="fa-IR" b="1" dirty="0">
              <a:ln/>
              <a:solidFill>
                <a:srgbClr val="CC3300"/>
              </a:solidFill>
              <a:ea typeface="Times New Roman" pitchFamily="18" charset="0"/>
              <a:cs typeface="B Zar" pitchFamily="2" charset="-78"/>
            </a:endParaRPr>
          </a:p>
        </p:txBody>
      </p:sp>
      <p:graphicFrame>
        <p:nvGraphicFramePr>
          <p:cNvPr id="16" name="Diagram 15"/>
          <p:cNvGraphicFramePr/>
          <p:nvPr/>
        </p:nvGraphicFramePr>
        <p:xfrm>
          <a:off x="1213965" y="2209800"/>
          <a:ext cx="60960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7" name="Rectangle 16"/>
          <p:cNvSpPr/>
          <p:nvPr/>
        </p:nvSpPr>
        <p:spPr>
          <a:xfrm>
            <a:off x="-152400" y="3505200"/>
            <a:ext cx="149111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1400" b="1" dirty="0">
                <a:ln/>
                <a:solidFill>
                  <a:srgbClr val="CC3300"/>
                </a:solidFill>
                <a:ea typeface="Times New Roman" pitchFamily="18" charset="0"/>
                <a:cs typeface="B Zar" pitchFamily="2" charset="-78"/>
              </a:rPr>
              <a:t>تا 10 سال </a:t>
            </a:r>
            <a:endParaRPr lang="fa-IR" sz="1400" b="1" dirty="0" smtClean="0">
              <a:ln/>
              <a:solidFill>
                <a:srgbClr val="CC3300"/>
              </a:solidFill>
              <a:ea typeface="Times New Roman" pitchFamily="18" charset="0"/>
              <a:cs typeface="B Zar" pitchFamily="2" charset="-78"/>
            </a:endParaRPr>
          </a:p>
          <a:p>
            <a:pPr algn="ctr" rtl="1"/>
            <a:r>
              <a:rPr lang="fa-IR" sz="1400" b="1" dirty="0" smtClean="0">
                <a:ln/>
                <a:solidFill>
                  <a:srgbClr val="CC3300"/>
                </a:solidFill>
                <a:ea typeface="Times New Roman" pitchFamily="18" charset="0"/>
                <a:cs typeface="B Zar" pitchFamily="2" charset="-78"/>
              </a:rPr>
              <a:t>نیاز </a:t>
            </a:r>
            <a:r>
              <a:rPr lang="fa-IR" sz="1400" b="1" dirty="0">
                <a:ln/>
                <a:solidFill>
                  <a:srgbClr val="CC3300"/>
                </a:solidFill>
                <a:ea typeface="Times New Roman" pitchFamily="18" charset="0"/>
                <a:cs typeface="B Zar" pitchFamily="2" charset="-78"/>
              </a:rPr>
              <a:t>به واردات بنزین </a:t>
            </a:r>
            <a:endParaRPr lang="fa-IR" sz="1400" b="1" dirty="0" smtClean="0">
              <a:ln/>
              <a:solidFill>
                <a:srgbClr val="CC3300"/>
              </a:solidFill>
              <a:ea typeface="Times New Roman" pitchFamily="18" charset="0"/>
              <a:cs typeface="B Zar" pitchFamily="2" charset="-78"/>
            </a:endParaRPr>
          </a:p>
          <a:p>
            <a:pPr algn="ctr" rtl="1"/>
            <a:r>
              <a:rPr lang="fa-IR" sz="1400" b="1" dirty="0" smtClean="0">
                <a:ln/>
                <a:solidFill>
                  <a:srgbClr val="CC3300"/>
                </a:solidFill>
                <a:ea typeface="Times New Roman" pitchFamily="18" charset="0"/>
                <a:cs typeface="B Zar" pitchFamily="2" charset="-78"/>
              </a:rPr>
              <a:t>نیست</a:t>
            </a:r>
            <a:endParaRPr lang="fa-IR" sz="1400" b="1" dirty="0">
              <a:ln/>
              <a:solidFill>
                <a:srgbClr val="CC3300"/>
              </a:solidFill>
              <a:ea typeface="Times New Roman" pitchFamily="18" charset="0"/>
              <a:cs typeface="B Zar" pitchFamily="2" charset="-78"/>
            </a:endParaRPr>
          </a:p>
        </p:txBody>
      </p:sp>
      <p:pic>
        <p:nvPicPr>
          <p:cNvPr id="18" name="Picture 17" descr="1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62118" y="4495800"/>
            <a:ext cx="3677082" cy="2128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" name="Picture 18" descr="10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2607" y="4495800"/>
            <a:ext cx="3523593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413164-16BB-4C53-9FF4-E771DB71A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>
                                            <p:graphicEl>
                                              <a:dgm id="{09413164-16BB-4C53-9FF4-E771DB71A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>
                                            <p:graphicEl>
                                              <a:dgm id="{09413164-16BB-4C53-9FF4-E771DB71A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graphicEl>
                                              <a:dgm id="{09413164-16BB-4C53-9FF4-E771DB71A6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A79BAE-AF32-430B-AA2C-E5B6ACA57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>
                                            <p:graphicEl>
                                              <a:dgm id="{96A79BAE-AF32-430B-AA2C-E5B6ACA57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>
                                            <p:graphicEl>
                                              <a:dgm id="{96A79BAE-AF32-430B-AA2C-E5B6ACA57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>
                                            <p:graphicEl>
                                              <a:dgm id="{96A79BAE-AF32-430B-AA2C-E5B6ACA57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9F6F627-9557-486A-B264-A986459C5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>
                                            <p:graphicEl>
                                              <a:dgm id="{B9F6F627-9557-486A-B264-A986459C5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>
                                            <p:graphicEl>
                                              <a:dgm id="{B9F6F627-9557-486A-B264-A986459C5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>
                                            <p:graphicEl>
                                              <a:dgm id="{B9F6F627-9557-486A-B264-A986459C5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0635C16-5EBC-4A28-B551-70043DEE4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>
                                            <p:graphicEl>
                                              <a:dgm id="{F0635C16-5EBC-4A28-B551-70043DEE4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>
                                            <p:graphicEl>
                                              <a:dgm id="{F0635C16-5EBC-4A28-B551-70043DEE4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>
                                            <p:graphicEl>
                                              <a:dgm id="{F0635C16-5EBC-4A28-B551-70043DEE4D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B6B2451-51AE-4224-8041-2407E821E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>
                                            <p:graphicEl>
                                              <a:dgm id="{2B6B2451-51AE-4224-8041-2407E821E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>
                                            <p:graphicEl>
                                              <a:dgm id="{2B6B2451-51AE-4224-8041-2407E821E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>
                                            <p:graphicEl>
                                              <a:dgm id="{2B6B2451-51AE-4224-8041-2407E821E3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AAA40EF-7678-44E0-A398-E92B50A84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>
                                            <p:graphicEl>
                                              <a:dgm id="{9AAA40EF-7678-44E0-A398-E92B50A84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>
                                            <p:graphicEl>
                                              <a:dgm id="{9AAA40EF-7678-44E0-A398-E92B50A84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>
                                            <p:graphicEl>
                                              <a:dgm id="{9AAA40EF-7678-44E0-A398-E92B50A843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EBE4D50-0A9C-4453-B0E4-519878A21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">
                                            <p:graphicEl>
                                              <a:dgm id="{4EBE4D50-0A9C-4453-B0E4-519878A21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">
                                            <p:graphicEl>
                                              <a:dgm id="{4EBE4D50-0A9C-4453-B0E4-519878A21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">
                                            <p:graphicEl>
                                              <a:dgm id="{4EBE4D50-0A9C-4453-B0E4-519878A21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9">
                                            <p:graphicEl>
                                              <a:dgm id="{09413164-16BB-4C53-9FF4-E771DB71A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9">
                                            <p:graphicEl>
                                              <a:dgm id="{09413164-16BB-4C53-9FF4-E771DB71A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9">
                                            <p:graphicEl>
                                              <a:dgm id="{09413164-16BB-4C53-9FF4-E771DB71A6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413164-16BB-4C53-9FF4-E771DB71A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9">
                                            <p:graphicEl>
                                              <a:dgm id="{96A79BAE-AF32-430B-AA2C-E5B6ACA57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9">
                                            <p:graphicEl>
                                              <a:dgm id="{96A79BAE-AF32-430B-AA2C-E5B6ACA57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9">
                                            <p:graphicEl>
                                              <a:dgm id="{96A79BAE-AF32-430B-AA2C-E5B6ACA57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A79BAE-AF32-430B-AA2C-E5B6ACA57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9">
                                            <p:graphicEl>
                                              <a:dgm id="{B9F6F627-9557-486A-B264-A986459C5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9">
                                            <p:graphicEl>
                                              <a:dgm id="{B9F6F627-9557-486A-B264-A986459C5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9">
                                            <p:graphicEl>
                                              <a:dgm id="{B9F6F627-9557-486A-B264-A986459C5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9F6F627-9557-486A-B264-A986459C5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9">
                                            <p:graphicEl>
                                              <a:dgm id="{F0635C16-5EBC-4A28-B551-70043DEE4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9">
                                            <p:graphicEl>
                                              <a:dgm id="{F0635C16-5EBC-4A28-B551-70043DEE4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9">
                                            <p:graphicEl>
                                              <a:dgm id="{F0635C16-5EBC-4A28-B551-70043DEE4D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0635C16-5EBC-4A28-B551-70043DEE4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9">
                                            <p:graphicEl>
                                              <a:dgm id="{2B6B2451-51AE-4224-8041-2407E821E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9">
                                            <p:graphicEl>
                                              <a:dgm id="{2B6B2451-51AE-4224-8041-2407E821E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9">
                                            <p:graphicEl>
                                              <a:dgm id="{2B6B2451-51AE-4224-8041-2407E821E3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B6B2451-51AE-4224-8041-2407E821E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9">
                                            <p:graphicEl>
                                              <a:dgm id="{9AAA40EF-7678-44E0-A398-E92B50A84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9">
                                            <p:graphicEl>
                                              <a:dgm id="{9AAA40EF-7678-44E0-A398-E92B50A84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9">
                                            <p:graphicEl>
                                              <a:dgm id="{9AAA40EF-7678-44E0-A398-E92B50A843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AAA40EF-7678-44E0-A398-E92B50A84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9">
                                            <p:graphicEl>
                                              <a:dgm id="{4EBE4D50-0A9C-4453-B0E4-519878A21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9">
                                            <p:graphicEl>
                                              <a:dgm id="{4EBE4D50-0A9C-4453-B0E4-519878A21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9">
                                            <p:graphicEl>
                                              <a:dgm id="{4EBE4D50-0A9C-4453-B0E4-519878A21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EBE4D50-0A9C-4453-B0E4-519878A21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9413164-16BB-4C53-9FF4-E771DB71A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4">
                                            <p:graphicEl>
                                              <a:dgm id="{09413164-16BB-4C53-9FF4-E771DB71A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4">
                                            <p:graphicEl>
                                              <a:dgm id="{09413164-16BB-4C53-9FF4-E771DB71A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4">
                                            <p:graphicEl>
                                              <a:dgm id="{09413164-16BB-4C53-9FF4-E771DB71A6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000"/>
                            </p:stCondLst>
                            <p:childTnLst>
                              <p:par>
                                <p:cTn id="1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6A79BAE-AF32-430B-AA2C-E5B6ACA57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4">
                                            <p:graphicEl>
                                              <a:dgm id="{96A79BAE-AF32-430B-AA2C-E5B6ACA57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4">
                                            <p:graphicEl>
                                              <a:dgm id="{96A79BAE-AF32-430B-AA2C-E5B6ACA57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14">
                                            <p:graphicEl>
                                              <a:dgm id="{96A79BAE-AF32-430B-AA2C-E5B6ACA57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9F6F627-9557-486A-B264-A986459C5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4">
                                            <p:graphicEl>
                                              <a:dgm id="{B9F6F627-9557-486A-B264-A986459C5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4">
                                            <p:graphicEl>
                                              <a:dgm id="{B9F6F627-9557-486A-B264-A986459C5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14">
                                            <p:graphicEl>
                                              <a:dgm id="{B9F6F627-9557-486A-B264-A986459C5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0635C16-5EBC-4A28-B551-70043DEE4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4">
                                            <p:graphicEl>
                                              <a:dgm id="{F0635C16-5EBC-4A28-B551-70043DEE4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4">
                                            <p:graphicEl>
                                              <a:dgm id="{F0635C16-5EBC-4A28-B551-70043DEE4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14">
                                            <p:graphicEl>
                                              <a:dgm id="{F0635C16-5EBC-4A28-B551-70043DEE4D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B6B2451-51AE-4224-8041-2407E821E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4">
                                            <p:graphicEl>
                                              <a:dgm id="{2B6B2451-51AE-4224-8041-2407E821E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14">
                                            <p:graphicEl>
                                              <a:dgm id="{2B6B2451-51AE-4224-8041-2407E821E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14">
                                            <p:graphicEl>
                                              <a:dgm id="{2B6B2451-51AE-4224-8041-2407E821E3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AAA40EF-7678-44E0-A398-E92B50A84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14">
                                            <p:graphicEl>
                                              <a:dgm id="{9AAA40EF-7678-44E0-A398-E92B50A84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4">
                                            <p:graphicEl>
                                              <a:dgm id="{9AAA40EF-7678-44E0-A398-E92B50A84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14">
                                            <p:graphicEl>
                                              <a:dgm id="{9AAA40EF-7678-44E0-A398-E92B50A843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EBE4D50-0A9C-4453-B0E4-519878A21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4">
                                            <p:graphicEl>
                                              <a:dgm id="{4EBE4D50-0A9C-4453-B0E4-519878A21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4">
                                            <p:graphicEl>
                                              <a:dgm id="{4EBE4D50-0A9C-4453-B0E4-519878A21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14">
                                            <p:graphicEl>
                                              <a:dgm id="{4EBE4D50-0A9C-4453-B0E4-519878A21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2000"/>
                                        <p:tgtEl>
                                          <p:spTgt spid="14">
                                            <p:graphicEl>
                                              <a:dgm id="{09413164-16BB-4C53-9FF4-E771DB71A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/>
                                        <p:tgtEl>
                                          <p:spTgt spid="14">
                                            <p:graphicEl>
                                              <a:dgm id="{09413164-16BB-4C53-9FF4-E771DB71A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2000"/>
                                        <p:tgtEl>
                                          <p:spTgt spid="14">
                                            <p:graphicEl>
                                              <a:dgm id="{09413164-16BB-4C53-9FF4-E771DB71A6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9413164-16BB-4C53-9FF4-E771DB71A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2000"/>
                                        <p:tgtEl>
                                          <p:spTgt spid="14">
                                            <p:graphicEl>
                                              <a:dgm id="{96A79BAE-AF32-430B-AA2C-E5B6ACA57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/>
                                        <p:tgtEl>
                                          <p:spTgt spid="14">
                                            <p:graphicEl>
                                              <a:dgm id="{96A79BAE-AF32-430B-AA2C-E5B6ACA57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2000"/>
                                        <p:tgtEl>
                                          <p:spTgt spid="14">
                                            <p:graphicEl>
                                              <a:dgm id="{96A79BAE-AF32-430B-AA2C-E5B6ACA57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6A79BAE-AF32-430B-AA2C-E5B6ACA57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2000"/>
                                        <p:tgtEl>
                                          <p:spTgt spid="14">
                                            <p:graphicEl>
                                              <a:dgm id="{B9F6F627-9557-486A-B264-A986459C5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/>
                                        <p:tgtEl>
                                          <p:spTgt spid="14">
                                            <p:graphicEl>
                                              <a:dgm id="{B9F6F627-9557-486A-B264-A986459C5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2000"/>
                                        <p:tgtEl>
                                          <p:spTgt spid="14">
                                            <p:graphicEl>
                                              <a:dgm id="{B9F6F627-9557-486A-B264-A986459C5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9F6F627-9557-486A-B264-A986459C5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2000"/>
                                        <p:tgtEl>
                                          <p:spTgt spid="14">
                                            <p:graphicEl>
                                              <a:dgm id="{F0635C16-5EBC-4A28-B551-70043DEE4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0"/>
                                        <p:tgtEl>
                                          <p:spTgt spid="14">
                                            <p:graphicEl>
                                              <a:dgm id="{F0635C16-5EBC-4A28-B551-70043DEE4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2000"/>
                                        <p:tgtEl>
                                          <p:spTgt spid="14">
                                            <p:graphicEl>
                                              <a:dgm id="{F0635C16-5EBC-4A28-B551-70043DEE4D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0635C16-5EBC-4A28-B551-70043DEE4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2000"/>
                                        <p:tgtEl>
                                          <p:spTgt spid="14">
                                            <p:graphicEl>
                                              <a:dgm id="{2B6B2451-51AE-4224-8041-2407E821E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/>
                                        <p:tgtEl>
                                          <p:spTgt spid="14">
                                            <p:graphicEl>
                                              <a:dgm id="{2B6B2451-51AE-4224-8041-2407E821E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14">
                                            <p:graphicEl>
                                              <a:dgm id="{2B6B2451-51AE-4224-8041-2407E821E3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B6B2451-51AE-4224-8041-2407E821E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000"/>
                                        <p:tgtEl>
                                          <p:spTgt spid="14">
                                            <p:graphicEl>
                                              <a:dgm id="{9AAA40EF-7678-44E0-A398-E92B50A84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14">
                                            <p:graphicEl>
                                              <a:dgm id="{9AAA40EF-7678-44E0-A398-E92B50A84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2000"/>
                                        <p:tgtEl>
                                          <p:spTgt spid="14">
                                            <p:graphicEl>
                                              <a:dgm id="{9AAA40EF-7678-44E0-A398-E92B50A843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AAA40EF-7678-44E0-A398-E92B50A84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2000"/>
                                        <p:tgtEl>
                                          <p:spTgt spid="14">
                                            <p:graphicEl>
                                              <a:dgm id="{4EBE4D50-0A9C-4453-B0E4-519878A21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/>
                                        <p:tgtEl>
                                          <p:spTgt spid="14">
                                            <p:graphicEl>
                                              <a:dgm id="{4EBE4D50-0A9C-4453-B0E4-519878A21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2000"/>
                                        <p:tgtEl>
                                          <p:spTgt spid="14">
                                            <p:graphicEl>
                                              <a:dgm id="{4EBE4D50-0A9C-4453-B0E4-519878A21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EBE4D50-0A9C-4453-B0E4-519878A21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4000"/>
                            </p:stCondLst>
                            <p:childTnLst>
                              <p:par>
                                <p:cTn id="2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09413164-16BB-4C53-9FF4-E771DB71A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2000" fill="hold"/>
                                        <p:tgtEl>
                                          <p:spTgt spid="16">
                                            <p:graphicEl>
                                              <a:dgm id="{09413164-16BB-4C53-9FF4-E771DB71A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16">
                                            <p:graphicEl>
                                              <a:dgm id="{09413164-16BB-4C53-9FF4-E771DB71A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16">
                                            <p:graphicEl>
                                              <a:dgm id="{09413164-16BB-4C53-9FF4-E771DB71A6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6A79BAE-AF32-430B-AA2C-E5B6ACA57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16">
                                            <p:graphicEl>
                                              <a:dgm id="{96A79BAE-AF32-430B-AA2C-E5B6ACA57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16">
                                            <p:graphicEl>
                                              <a:dgm id="{96A79BAE-AF32-430B-AA2C-E5B6ACA57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2000"/>
                                        <p:tgtEl>
                                          <p:spTgt spid="16">
                                            <p:graphicEl>
                                              <a:dgm id="{96A79BAE-AF32-430B-AA2C-E5B6ACA57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B9F6F627-9557-486A-B264-A986459C5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2000" fill="hold"/>
                                        <p:tgtEl>
                                          <p:spTgt spid="16">
                                            <p:graphicEl>
                                              <a:dgm id="{B9F6F627-9557-486A-B264-A986459C5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0" fill="hold"/>
                                        <p:tgtEl>
                                          <p:spTgt spid="16">
                                            <p:graphicEl>
                                              <a:dgm id="{B9F6F627-9557-486A-B264-A986459C5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2000"/>
                                        <p:tgtEl>
                                          <p:spTgt spid="16">
                                            <p:graphicEl>
                                              <a:dgm id="{B9F6F627-9557-486A-B264-A986459C5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0635C16-5EBC-4A28-B551-70043DEE4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2000" fill="hold"/>
                                        <p:tgtEl>
                                          <p:spTgt spid="16">
                                            <p:graphicEl>
                                              <a:dgm id="{F0635C16-5EBC-4A28-B551-70043DEE4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16">
                                            <p:graphicEl>
                                              <a:dgm id="{F0635C16-5EBC-4A28-B551-70043DEE4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2000"/>
                                        <p:tgtEl>
                                          <p:spTgt spid="16">
                                            <p:graphicEl>
                                              <a:dgm id="{F0635C16-5EBC-4A28-B551-70043DEE4D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B6B2451-51AE-4224-8041-2407E821E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16">
                                            <p:graphicEl>
                                              <a:dgm id="{2B6B2451-51AE-4224-8041-2407E821E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000" fill="hold"/>
                                        <p:tgtEl>
                                          <p:spTgt spid="16">
                                            <p:graphicEl>
                                              <a:dgm id="{2B6B2451-51AE-4224-8041-2407E821E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2000"/>
                                        <p:tgtEl>
                                          <p:spTgt spid="16">
                                            <p:graphicEl>
                                              <a:dgm id="{2B6B2451-51AE-4224-8041-2407E821E3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AAA40EF-7678-44E0-A398-E92B50A84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2000" fill="hold"/>
                                        <p:tgtEl>
                                          <p:spTgt spid="16">
                                            <p:graphicEl>
                                              <a:dgm id="{9AAA40EF-7678-44E0-A398-E92B50A84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16">
                                            <p:graphicEl>
                                              <a:dgm id="{9AAA40EF-7678-44E0-A398-E92B50A84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2000"/>
                                        <p:tgtEl>
                                          <p:spTgt spid="16">
                                            <p:graphicEl>
                                              <a:dgm id="{9AAA40EF-7678-44E0-A398-E92B50A843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4EBE4D50-0A9C-4453-B0E4-519878A21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2000" fill="hold"/>
                                        <p:tgtEl>
                                          <p:spTgt spid="16">
                                            <p:graphicEl>
                                              <a:dgm id="{4EBE4D50-0A9C-4453-B0E4-519878A21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16">
                                            <p:graphicEl>
                                              <a:dgm id="{4EBE4D50-0A9C-4453-B0E4-519878A21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16">
                                            <p:graphicEl>
                                              <a:dgm id="{4EBE4D50-0A9C-4453-B0E4-519878A21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2000"/>
                                        <p:tgtEl>
                                          <p:spTgt spid="16">
                                            <p:graphicEl>
                                              <a:dgm id="{09413164-16BB-4C53-9FF4-E771DB71A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2000"/>
                                        <p:tgtEl>
                                          <p:spTgt spid="16">
                                            <p:graphicEl>
                                              <a:dgm id="{09413164-16BB-4C53-9FF4-E771DB71A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2000"/>
                                        <p:tgtEl>
                                          <p:spTgt spid="16">
                                            <p:graphicEl>
                                              <a:dgm id="{09413164-16BB-4C53-9FF4-E771DB71A6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09413164-16BB-4C53-9FF4-E771DB71A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2000"/>
                                        <p:tgtEl>
                                          <p:spTgt spid="16">
                                            <p:graphicEl>
                                              <a:dgm id="{96A79BAE-AF32-430B-AA2C-E5B6ACA57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000"/>
                                        <p:tgtEl>
                                          <p:spTgt spid="16">
                                            <p:graphicEl>
                                              <a:dgm id="{96A79BAE-AF32-430B-AA2C-E5B6ACA57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2000"/>
                                        <p:tgtEl>
                                          <p:spTgt spid="16">
                                            <p:graphicEl>
                                              <a:dgm id="{96A79BAE-AF32-430B-AA2C-E5B6ACA57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6A79BAE-AF32-430B-AA2C-E5B6ACA57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7" dur="2000"/>
                                        <p:tgtEl>
                                          <p:spTgt spid="16">
                                            <p:graphicEl>
                                              <a:dgm id="{B9F6F627-9557-486A-B264-A986459C5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2000"/>
                                        <p:tgtEl>
                                          <p:spTgt spid="16">
                                            <p:graphicEl>
                                              <a:dgm id="{B9F6F627-9557-486A-B264-A986459C5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9" dur="2000"/>
                                        <p:tgtEl>
                                          <p:spTgt spid="16">
                                            <p:graphicEl>
                                              <a:dgm id="{B9F6F627-9557-486A-B264-A986459C5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B9F6F627-9557-486A-B264-A986459C5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2000"/>
                                        <p:tgtEl>
                                          <p:spTgt spid="16">
                                            <p:graphicEl>
                                              <a:dgm id="{F0635C16-5EBC-4A28-B551-70043DEE4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000"/>
                                        <p:tgtEl>
                                          <p:spTgt spid="16">
                                            <p:graphicEl>
                                              <a:dgm id="{F0635C16-5EBC-4A28-B551-70043DEE4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4" dur="2000"/>
                                        <p:tgtEl>
                                          <p:spTgt spid="16">
                                            <p:graphicEl>
                                              <a:dgm id="{F0635C16-5EBC-4A28-B551-70043DEE4D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0635C16-5EBC-4A28-B551-70043DEE4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7" dur="2000"/>
                                        <p:tgtEl>
                                          <p:spTgt spid="16">
                                            <p:graphicEl>
                                              <a:dgm id="{2B6B2451-51AE-4224-8041-2407E821E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000"/>
                                        <p:tgtEl>
                                          <p:spTgt spid="16">
                                            <p:graphicEl>
                                              <a:dgm id="{2B6B2451-51AE-4224-8041-2407E821E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000"/>
                                        <p:tgtEl>
                                          <p:spTgt spid="16">
                                            <p:graphicEl>
                                              <a:dgm id="{2B6B2451-51AE-4224-8041-2407E821E3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B6B2451-51AE-4224-8041-2407E821E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2000"/>
                                        <p:tgtEl>
                                          <p:spTgt spid="16">
                                            <p:graphicEl>
                                              <a:dgm id="{9AAA40EF-7678-44E0-A398-E92B50A84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2000"/>
                                        <p:tgtEl>
                                          <p:spTgt spid="16">
                                            <p:graphicEl>
                                              <a:dgm id="{9AAA40EF-7678-44E0-A398-E92B50A84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2000"/>
                                        <p:tgtEl>
                                          <p:spTgt spid="16">
                                            <p:graphicEl>
                                              <a:dgm id="{9AAA40EF-7678-44E0-A398-E92B50A843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AAA40EF-7678-44E0-A398-E92B50A84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2000"/>
                                        <p:tgtEl>
                                          <p:spTgt spid="16">
                                            <p:graphicEl>
                                              <a:dgm id="{4EBE4D50-0A9C-4453-B0E4-519878A21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000"/>
                                        <p:tgtEl>
                                          <p:spTgt spid="16">
                                            <p:graphicEl>
                                              <a:dgm id="{4EBE4D50-0A9C-4453-B0E4-519878A21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2000"/>
                                        <p:tgtEl>
                                          <p:spTgt spid="16">
                                            <p:graphicEl>
                                              <a:dgm id="{4EBE4D50-0A9C-4453-B0E4-519878A21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4EBE4D50-0A9C-4453-B0E4-519878A21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000"/>
                            </p:stCondLst>
                            <p:childTnLst>
                              <p:par>
                                <p:cTn id="3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8" grpId="0"/>
      <p:bldGraphic spid="9" grpId="0">
        <p:bldSub>
          <a:bldDgm bld="one"/>
        </p:bldSub>
      </p:bldGraphic>
      <p:bldGraphic spid="9" grpId="1" uiExpand="1">
        <p:bldSub>
          <a:bldDgm/>
        </p:bldSub>
      </p:bldGraphic>
      <p:bldP spid="10" grpId="0"/>
      <p:bldP spid="10" grpId="1"/>
      <p:bldGraphic spid="14" grpId="0">
        <p:bldSub>
          <a:bldDgm bld="one"/>
        </p:bldSub>
      </p:bldGraphic>
      <p:bldGraphic spid="14" grpId="1">
        <p:bldSub>
          <a:bldDgm/>
        </p:bldSub>
      </p:bldGraphic>
      <p:bldP spid="15" grpId="0"/>
      <p:bldP spid="15" grpId="1"/>
      <p:bldGraphic spid="16" grpId="0">
        <p:bldSub>
          <a:bldDgm bld="one"/>
        </p:bldSub>
      </p:bldGraphic>
      <p:bldGraphic spid="16" grpId="1">
        <p:bldSub>
          <a:bldDgm/>
        </p:bldSub>
      </p:bldGraphic>
      <p:bldP spid="17" grpId="0"/>
      <p:bldP spid="17" grpId="1"/>
    </p:bldLst>
  </p:timing>
</p:sld>
</file>

<file path=ppt/theme/theme1.xml><?xml version="1.0" encoding="utf-8"?>
<a:theme xmlns:a="http://schemas.openxmlformats.org/drawingml/2006/main" name="این48ساعت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این48ساعت</Template>
  <TotalTime>454</TotalTime>
  <Words>2241</Words>
  <Application>Microsoft Office PowerPoint</Application>
  <PresentationFormat>On-screen Show (4:3)</PresentationFormat>
  <Paragraphs>302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B Titr</vt:lpstr>
      <vt:lpstr>B Zar</vt:lpstr>
      <vt:lpstr>Calibri</vt:lpstr>
      <vt:lpstr>NanumGothic</vt:lpstr>
      <vt:lpstr>Tahoma</vt:lpstr>
      <vt:lpstr>Times New Roman</vt:lpstr>
      <vt:lpstr>این48ساعت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reza</dc:creator>
  <cp:lastModifiedBy>Windows User</cp:lastModifiedBy>
  <cp:revision>21</cp:revision>
  <dcterms:created xsi:type="dcterms:W3CDTF">2019-11-25T18:00:25Z</dcterms:created>
  <dcterms:modified xsi:type="dcterms:W3CDTF">2019-11-26T14:15:24Z</dcterms:modified>
</cp:coreProperties>
</file>