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 id="289" r:id="rId4"/>
    <p:sldId id="290" r:id="rId5"/>
    <p:sldId id="291" r:id="rId6"/>
    <p:sldId id="297" r:id="rId7"/>
    <p:sldId id="302" r:id="rId8"/>
    <p:sldId id="296" r:id="rId9"/>
    <p:sldId id="303" r:id="rId10"/>
    <p:sldId id="304" r:id="rId11"/>
    <p:sldId id="305" r:id="rId12"/>
    <p:sldId id="309" r:id="rId13"/>
    <p:sldId id="313" r:id="rId14"/>
    <p:sldId id="317" r:id="rId15"/>
    <p:sldId id="321" r:id="rId16"/>
    <p:sldId id="322" r:id="rId17"/>
    <p:sldId id="323" r:id="rId18"/>
    <p:sldId id="325" r:id="rId19"/>
    <p:sldId id="288" r:id="rId20"/>
    <p:sldId id="337" r:id="rId21"/>
    <p:sldId id="334" r:id="rId22"/>
    <p:sldId id="335" r:id="rId23"/>
    <p:sldId id="336" r:id="rId24"/>
    <p:sldId id="326" r:id="rId25"/>
    <p:sldId id="327" r:id="rId26"/>
    <p:sldId id="328" r:id="rId27"/>
    <p:sldId id="329" r:id="rId28"/>
    <p:sldId id="330" r:id="rId29"/>
    <p:sldId id="331" r:id="rId30"/>
    <p:sldId id="332" r:id="rId31"/>
    <p:sldId id="333" r:id="rId32"/>
    <p:sldId id="324"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211E54"/>
    <a:srgbClr val="00FF99"/>
    <a:srgbClr val="F4E59C"/>
    <a:srgbClr val="FF3300"/>
    <a:srgbClr val="C0C0C0"/>
    <a:srgbClr val="1D208F"/>
    <a:srgbClr val="DDDDDD"/>
    <a:srgbClr val="B2B2B2"/>
    <a:srgbClr val="D476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4660"/>
  </p:normalViewPr>
  <p:slideViewPr>
    <p:cSldViewPr>
      <p:cViewPr varScale="1">
        <p:scale>
          <a:sx n="83" d="100"/>
          <a:sy n="83" d="100"/>
        </p:scale>
        <p:origin x="-9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gray">
          <a:xfrm>
            <a:off x="228600" y="3962400"/>
            <a:ext cx="7696200" cy="1219200"/>
          </a:xfrm>
        </p:spPr>
        <p:txBody>
          <a:bodyPr/>
          <a:lstStyle>
            <a:lvl1pPr algn="r">
              <a:defRPr sz="4000" b="0">
                <a:effectLst>
                  <a:outerShdw blurRad="38100" dist="38100" dir="2700000" algn="tl">
                    <a:srgbClr val="000000">
                      <a:alpha val="43137"/>
                    </a:srgbClr>
                  </a:outerShdw>
                </a:effectLst>
                <a:latin typeface="Tahoma" pitchFamily="34" charset="0"/>
                <a:cs typeface="Tahoma" pitchFamily="34" charset="0"/>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bwMode="gray">
          <a:xfrm>
            <a:off x="457200" y="5867400"/>
            <a:ext cx="5181600" cy="457200"/>
          </a:xfrm>
        </p:spPr>
        <p:txBody>
          <a:bodyPr/>
          <a:lstStyle>
            <a:lvl1pPr marL="0" indent="0" algn="r">
              <a:buFont typeface="Wingdings" pitchFamily="2" charset="2"/>
              <a:buNone/>
              <a:defRPr sz="2400"/>
            </a:lvl1pPr>
          </a:lstStyle>
          <a:p>
            <a:r>
              <a:rPr lang="en-US" smtClean="0"/>
              <a:t>Click to edit Master subtitle style</a:t>
            </a:r>
            <a:endParaRPr lang="en-US"/>
          </a:p>
        </p:txBody>
      </p:sp>
      <p:sp>
        <p:nvSpPr>
          <p:cNvPr id="3076" name="Rectangle 4"/>
          <p:cNvSpPr>
            <a:spLocks noGrp="1" noChangeArrowheads="1"/>
          </p:cNvSpPr>
          <p:nvPr>
            <p:ph type="dt" sz="half" idx="2"/>
          </p:nvPr>
        </p:nvSpPr>
        <p:spPr bwMode="gray">
          <a:xfrm>
            <a:off x="457200" y="6477000"/>
            <a:ext cx="1371600" cy="152400"/>
          </a:xfrm>
        </p:spPr>
        <p:txBody>
          <a:bodyPr/>
          <a:lstStyle>
            <a:lvl1pPr>
              <a:defRPr/>
            </a:lvl1pPr>
          </a:lstStyle>
          <a:p>
            <a:endParaRPr lang="en-US"/>
          </a:p>
        </p:txBody>
      </p:sp>
      <p:sp>
        <p:nvSpPr>
          <p:cNvPr id="3078" name="Rectangle 6"/>
          <p:cNvSpPr>
            <a:spLocks noGrp="1" noChangeArrowheads="1"/>
          </p:cNvSpPr>
          <p:nvPr>
            <p:ph type="sldNum" sz="quarter" idx="4"/>
          </p:nvPr>
        </p:nvSpPr>
        <p:spPr bwMode="gray">
          <a:xfrm>
            <a:off x="1828800" y="6477000"/>
            <a:ext cx="838200" cy="152400"/>
          </a:xfrm>
        </p:spPr>
        <p:txBody>
          <a:bodyPr/>
          <a:lstStyle>
            <a:lvl1pPr>
              <a:defRPr/>
            </a:lvl1pPr>
          </a:lstStyle>
          <a:p>
            <a:fld id="{C44A73EB-9417-48F4-9623-308035D82ADD}" type="slidenum">
              <a:rPr lang="en-US"/>
              <a:pPr/>
              <a:t>‹#›</a:t>
            </a:fld>
            <a:endParaRPr lang="en-US"/>
          </a:p>
        </p:txBody>
      </p:sp>
      <p:sp>
        <p:nvSpPr>
          <p:cNvPr id="3093" name="Text Box 21"/>
          <p:cNvSpPr txBox="1">
            <a:spLocks noChangeArrowheads="1"/>
          </p:cNvSpPr>
          <p:nvPr/>
        </p:nvSpPr>
        <p:spPr bwMode="gray">
          <a:xfrm>
            <a:off x="4495800" y="6229350"/>
            <a:ext cx="2209800" cy="274638"/>
          </a:xfrm>
          <a:prstGeom prst="rect">
            <a:avLst/>
          </a:prstGeom>
          <a:noFill/>
          <a:ln w="9525">
            <a:noFill/>
            <a:miter lim="800000"/>
            <a:headEnd/>
            <a:tailEnd/>
          </a:ln>
          <a:effectLst/>
        </p:spPr>
        <p:txBody>
          <a:bodyPr>
            <a:spAutoFit/>
          </a:bodyPr>
          <a:lstStyle/>
          <a:p>
            <a:pPr algn="r"/>
            <a:r>
              <a:rPr lang="en-US" sz="1200" dirty="0" smtClean="0"/>
              <a:t>Shibu lijack </a:t>
            </a:r>
            <a:endParaRPr lang="en-US" sz="1200" dirty="0"/>
          </a:p>
        </p:txBody>
      </p:sp>
      <p:sp>
        <p:nvSpPr>
          <p:cNvPr id="3099" name="Line 27"/>
          <p:cNvSpPr>
            <a:spLocks noChangeShapeType="1"/>
          </p:cNvSpPr>
          <p:nvPr/>
        </p:nvSpPr>
        <p:spPr bwMode="gray">
          <a:xfrm>
            <a:off x="444500" y="6375400"/>
            <a:ext cx="5257800" cy="0"/>
          </a:xfrm>
          <a:prstGeom prst="line">
            <a:avLst/>
          </a:prstGeom>
          <a:noFill/>
          <a:ln w="6350">
            <a:solidFill>
              <a:schemeClr val="tx1"/>
            </a:solidFill>
            <a:round/>
            <a:headEnd/>
            <a:tailEnd/>
          </a:ln>
          <a:effectLst/>
        </p:spPr>
        <p:txBody>
          <a:bodyPr/>
          <a:lstStyle/>
          <a:p>
            <a:endParaRPr lang="en-US"/>
          </a:p>
        </p:txBody>
      </p:sp>
      <p:pic>
        <p:nvPicPr>
          <p:cNvPr id="10" name="Picture 39" descr="original_metal_b"/>
          <p:cNvPicPr>
            <a:picLocks noChangeAspect="1" noChangeArrowheads="1" noCrop="1"/>
          </p:cNvPicPr>
          <p:nvPr userDrawn="1"/>
        </p:nvPicPr>
        <p:blipFill>
          <a:blip r:embed="rId3">
            <a:clrChange>
              <a:clrFrom>
                <a:srgbClr val="020202"/>
              </a:clrFrom>
              <a:clrTo>
                <a:srgbClr val="020202">
                  <a:alpha val="0"/>
                </a:srgbClr>
              </a:clrTo>
            </a:clrChange>
          </a:blip>
          <a:srcRect/>
          <a:stretch>
            <a:fillRect/>
          </a:stretch>
        </p:blipFill>
        <p:spPr bwMode="auto">
          <a:xfrm>
            <a:off x="7696200" y="5543550"/>
            <a:ext cx="1447800" cy="131445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91A1A2EF-8F11-4745-B03A-8525837D209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66700"/>
            <a:ext cx="2057400" cy="6134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6700"/>
            <a:ext cx="6019800" cy="6134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833B1F63-13B4-4935-9D09-E94C5AF61E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a:xfrm>
            <a:off x="5943600" y="6400800"/>
            <a:ext cx="2133600" cy="307975"/>
          </a:xfrm>
        </p:spPr>
        <p:txBody>
          <a:bodyPr/>
          <a:lstStyle>
            <a:lvl1pPr>
              <a:defRPr/>
            </a:lvl1pPr>
          </a:lstStyle>
          <a:p>
            <a:r>
              <a:rPr lang="en-US" dirty="0" smtClean="0"/>
              <a:t>Shibu lijack</a:t>
            </a:r>
            <a:endParaRPr lang="en-US" dirty="0"/>
          </a:p>
        </p:txBody>
      </p:sp>
      <p:sp>
        <p:nvSpPr>
          <p:cNvPr id="6" name="Slide Number Placeholder 5"/>
          <p:cNvSpPr>
            <a:spLocks noGrp="1"/>
          </p:cNvSpPr>
          <p:nvPr>
            <p:ph type="sldNum" sz="quarter" idx="12"/>
          </p:nvPr>
        </p:nvSpPr>
        <p:spPr/>
        <p:txBody>
          <a:bodyPr/>
          <a:lstStyle>
            <a:lvl1pPr>
              <a:defRPr/>
            </a:lvl1pPr>
          </a:lstStyle>
          <a:p>
            <a:fld id="{1CFFAAD4-296E-48DD-A8E1-7867F4D106D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a:xfrm>
            <a:off x="5943600" y="6400800"/>
            <a:ext cx="1981200" cy="307975"/>
          </a:xfrm>
        </p:spPr>
        <p:txBody>
          <a:bodyPr/>
          <a:lstStyle>
            <a:lvl1pPr>
              <a:defRPr/>
            </a:lvl1pPr>
          </a:lstStyle>
          <a:p>
            <a:r>
              <a:rPr lang="en-US"/>
              <a:t>www.themegallery.com</a:t>
            </a:r>
          </a:p>
        </p:txBody>
      </p:sp>
      <p:sp>
        <p:nvSpPr>
          <p:cNvPr id="6" name="Slide Number Placeholder 5"/>
          <p:cNvSpPr>
            <a:spLocks noGrp="1"/>
          </p:cNvSpPr>
          <p:nvPr>
            <p:ph type="sldNum" sz="quarter" idx="12"/>
          </p:nvPr>
        </p:nvSpPr>
        <p:spPr/>
        <p:txBody>
          <a:bodyPr/>
          <a:lstStyle>
            <a:lvl1pPr>
              <a:defRPr/>
            </a:lvl1pPr>
          </a:lstStyle>
          <a:p>
            <a:fld id="{4257CFDB-76AD-4A4C-A13B-8740C2159C2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7" name="Slide Number Placeholder 6"/>
          <p:cNvSpPr>
            <a:spLocks noGrp="1"/>
          </p:cNvSpPr>
          <p:nvPr>
            <p:ph type="sldNum" sz="quarter" idx="12"/>
          </p:nvPr>
        </p:nvSpPr>
        <p:spPr/>
        <p:txBody>
          <a:bodyPr/>
          <a:lstStyle>
            <a:lvl1pPr>
              <a:defRPr/>
            </a:lvl1pPr>
          </a:lstStyle>
          <a:p>
            <a:fld id="{807E820B-C18D-4833-A196-2E5D25F972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www.themegallery.com</a:t>
            </a:r>
          </a:p>
        </p:txBody>
      </p:sp>
      <p:sp>
        <p:nvSpPr>
          <p:cNvPr id="9" name="Slide Number Placeholder 8"/>
          <p:cNvSpPr>
            <a:spLocks noGrp="1"/>
          </p:cNvSpPr>
          <p:nvPr>
            <p:ph type="sldNum" sz="quarter" idx="12"/>
          </p:nvPr>
        </p:nvSpPr>
        <p:spPr/>
        <p:txBody>
          <a:bodyPr/>
          <a:lstStyle>
            <a:lvl1pPr>
              <a:defRPr/>
            </a:lvl1pPr>
          </a:lstStyle>
          <a:p>
            <a:fld id="{9FF29F6B-BB06-49C0-9FD8-508035FEA1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www.themegallery.com</a:t>
            </a:r>
          </a:p>
        </p:txBody>
      </p:sp>
      <p:sp>
        <p:nvSpPr>
          <p:cNvPr id="5" name="Slide Number Placeholder 4"/>
          <p:cNvSpPr>
            <a:spLocks noGrp="1"/>
          </p:cNvSpPr>
          <p:nvPr>
            <p:ph type="sldNum" sz="quarter" idx="12"/>
          </p:nvPr>
        </p:nvSpPr>
        <p:spPr/>
        <p:txBody>
          <a:bodyPr/>
          <a:lstStyle>
            <a:lvl1pPr>
              <a:defRPr/>
            </a:lvl1pPr>
          </a:lstStyle>
          <a:p>
            <a:fld id="{EC5076DF-CA7C-4D28-AE7C-DD4349F7904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www.themegallery.com</a:t>
            </a:r>
          </a:p>
        </p:txBody>
      </p:sp>
      <p:sp>
        <p:nvSpPr>
          <p:cNvPr id="4" name="Slide Number Placeholder 3"/>
          <p:cNvSpPr>
            <a:spLocks noGrp="1"/>
          </p:cNvSpPr>
          <p:nvPr>
            <p:ph type="sldNum" sz="quarter" idx="12"/>
          </p:nvPr>
        </p:nvSpPr>
        <p:spPr/>
        <p:txBody>
          <a:bodyPr/>
          <a:lstStyle>
            <a:lvl1pPr>
              <a:defRPr/>
            </a:lvl1pPr>
          </a:lstStyle>
          <a:p>
            <a:fld id="{C4A5DDE1-35F8-4542-AB4C-98032DE4BC2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7" name="Slide Number Placeholder 6"/>
          <p:cNvSpPr>
            <a:spLocks noGrp="1"/>
          </p:cNvSpPr>
          <p:nvPr>
            <p:ph type="sldNum" sz="quarter" idx="12"/>
          </p:nvPr>
        </p:nvSpPr>
        <p:spPr/>
        <p:txBody>
          <a:bodyPr/>
          <a:lstStyle>
            <a:lvl1pPr>
              <a:defRPr/>
            </a:lvl1pPr>
          </a:lstStyle>
          <a:p>
            <a:fld id="{44FCCC32-1A6E-4163-B5C4-CD0E62EEF58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Bitmap_128.bmp"/>
          <p:cNvPicPr>
            <a:picLocks noChangeAspect="1"/>
          </p:cNvPicPr>
          <p:nvPr userDrawn="1"/>
        </p:nvPicPr>
        <p:blipFill>
          <a:blip r:embed="rId2"/>
          <a:srcRect/>
          <a:stretch>
            <a:fillRect/>
          </a:stretch>
        </p:blipFill>
        <p:spPr>
          <a:xfrm>
            <a:off x="381000" y="990600"/>
            <a:ext cx="5486400" cy="4267200"/>
          </a:xfrm>
          <a:prstGeom prst="rect">
            <a:avLst/>
          </a:prstGeom>
        </p:spPr>
      </p:pic>
      <p:sp>
        <p:nvSpPr>
          <p:cNvPr id="2" name="Title 1"/>
          <p:cNvSpPr>
            <a:spLocks noGrp="1"/>
          </p:cNvSpPr>
          <p:nvPr>
            <p:ph type="title"/>
          </p:nvPr>
        </p:nvSpPr>
        <p:spPr>
          <a:xfrm>
            <a:off x="152400" y="1524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3810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www.themegallery.com</a:t>
            </a:r>
          </a:p>
        </p:txBody>
      </p:sp>
      <p:sp>
        <p:nvSpPr>
          <p:cNvPr id="9" name="Rectangle 8"/>
          <p:cNvSpPr/>
          <p:nvPr userDrawn="1"/>
        </p:nvSpPr>
        <p:spPr bwMode="auto">
          <a:xfrm>
            <a:off x="533400" y="1524000"/>
            <a:ext cx="5181600" cy="32004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entury Gothic" pitchFamily="34" charset="0"/>
            </a:endParaRPr>
          </a:p>
        </p:txBody>
      </p:sp>
      <p:sp>
        <p:nvSpPr>
          <p:cNvPr id="7" name="Slide Number Placeholder 6"/>
          <p:cNvSpPr>
            <a:spLocks noGrp="1"/>
          </p:cNvSpPr>
          <p:nvPr>
            <p:ph type="sldNum" sz="quarter" idx="12"/>
          </p:nvPr>
        </p:nvSpPr>
        <p:spPr/>
        <p:txBody>
          <a:bodyPr/>
          <a:lstStyle>
            <a:lvl1pPr>
              <a:defRPr/>
            </a:lvl1pPr>
          </a:lstStyle>
          <a:p>
            <a:fld id="{194ED6E0-56AE-4CE8-9510-CB2DE4138608}" type="slidenum">
              <a:rPr lang="en-US"/>
              <a:pPr/>
              <a:t>‹#›</a:t>
            </a:fld>
            <a:endParaRPr lang="en-US"/>
          </a:p>
        </p:txBody>
      </p:sp>
      <p:sp>
        <p:nvSpPr>
          <p:cNvPr id="3" name="Picture Placeholder 2"/>
          <p:cNvSpPr>
            <a:spLocks noGrp="1"/>
          </p:cNvSpPr>
          <p:nvPr>
            <p:ph type="pic" idx="1"/>
          </p:nvPr>
        </p:nvSpPr>
        <p:spPr>
          <a:xfrm>
            <a:off x="533400" y="1524000"/>
            <a:ext cx="5181600" cy="3200400"/>
          </a:xfrm>
        </p:spPr>
        <p:txBody>
          <a:bodyPr/>
          <a:lstStyle>
            <a:lvl1pPr marL="0" indent="0">
              <a:buNone/>
              <a:defRPr sz="3200">
                <a:solidFill>
                  <a:schemeClr val="accent4">
                    <a:lumMod val="1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
          <a:xfrm>
            <a:off x="457200" y="266700"/>
            <a:ext cx="72771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279400" y="6515100"/>
            <a:ext cx="1219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9" name="Rectangle 5"/>
          <p:cNvSpPr>
            <a:spLocks noGrp="1" noChangeArrowheads="1"/>
          </p:cNvSpPr>
          <p:nvPr>
            <p:ph type="ftr" sz="quarter" idx="3"/>
          </p:nvPr>
        </p:nvSpPr>
        <p:spPr bwMode="auto">
          <a:xfrm>
            <a:off x="5943600" y="6400800"/>
            <a:ext cx="20574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dirty="0" smtClean="0"/>
              <a:t>Shibu lijack</a:t>
            </a:r>
            <a:endParaRPr lang="en-US" dirty="0"/>
          </a:p>
        </p:txBody>
      </p:sp>
      <p:sp>
        <p:nvSpPr>
          <p:cNvPr id="1030" name="Rectangle 6"/>
          <p:cNvSpPr>
            <a:spLocks noGrp="1" noChangeArrowheads="1"/>
          </p:cNvSpPr>
          <p:nvPr>
            <p:ph type="sldNum" sz="quarter" idx="4"/>
          </p:nvPr>
        </p:nvSpPr>
        <p:spPr bwMode="auto">
          <a:xfrm>
            <a:off x="1498600" y="6515100"/>
            <a:ext cx="129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74109F13-B12F-411D-8965-9F8890FBE1F9}" type="slidenum">
              <a:rPr lang="en-US"/>
              <a:pPr/>
              <a:t>‹#›</a:t>
            </a:fld>
            <a:endParaRPr lang="en-US"/>
          </a:p>
        </p:txBody>
      </p:sp>
      <p:sp>
        <p:nvSpPr>
          <p:cNvPr id="1027" name="Rectangle 3"/>
          <p:cNvSpPr>
            <a:spLocks noGrp="1" noChangeArrowheads="1"/>
          </p:cNvSpPr>
          <p:nvPr>
            <p:ph type="body" idx="1"/>
          </p:nvPr>
        </p:nvSpPr>
        <p:spPr bwMode="auto">
          <a:xfrm>
            <a:off x="533400" y="1219200"/>
            <a:ext cx="81534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7" name="Line 33"/>
          <p:cNvSpPr>
            <a:spLocks noChangeShapeType="1"/>
          </p:cNvSpPr>
          <p:nvPr/>
        </p:nvSpPr>
        <p:spPr bwMode="auto">
          <a:xfrm>
            <a:off x="304800" y="6553200"/>
            <a:ext cx="5715000" cy="0"/>
          </a:xfrm>
          <a:prstGeom prst="line">
            <a:avLst/>
          </a:prstGeom>
          <a:noFill/>
          <a:ln w="6350">
            <a:solidFill>
              <a:schemeClr val="tx1"/>
            </a:solidFill>
            <a:round/>
            <a:headEnd/>
            <a:tailEnd/>
          </a:ln>
          <a:effectLst/>
        </p:spPr>
        <p:txBody>
          <a:bodyPr/>
          <a:lstStyle/>
          <a:p>
            <a:endParaRPr lang="en-US"/>
          </a:p>
        </p:txBody>
      </p:sp>
      <p:pic>
        <p:nvPicPr>
          <p:cNvPr id="10" name="Picture 39" descr="original_metal_b"/>
          <p:cNvPicPr>
            <a:picLocks noChangeAspect="1" noChangeArrowheads="1" noCrop="1"/>
          </p:cNvPicPr>
          <p:nvPr/>
        </p:nvPicPr>
        <p:blipFill>
          <a:blip r:embed="rId14">
            <a:clrChange>
              <a:clrFrom>
                <a:srgbClr val="020202"/>
              </a:clrFrom>
              <a:clrTo>
                <a:srgbClr val="020202">
                  <a:alpha val="0"/>
                </a:srgbClr>
              </a:clrTo>
            </a:clrChange>
          </a:blip>
          <a:srcRect/>
          <a:stretch>
            <a:fillRect/>
          </a:stretch>
        </p:blipFill>
        <p:spPr bwMode="auto">
          <a:xfrm>
            <a:off x="7696200" y="5543550"/>
            <a:ext cx="1447800" cy="1314450"/>
          </a:xfrm>
          <a:prstGeom prst="rect">
            <a:avLst/>
          </a:prstGeom>
          <a:noFill/>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l" rtl="0" eaLnBrk="1" fontAlgn="base" hangingPunct="1">
        <a:spcBef>
          <a:spcPct val="0"/>
        </a:spcBef>
        <a:spcAft>
          <a:spcPct val="0"/>
        </a:spcAft>
        <a:defRPr sz="3600" b="1">
          <a:solidFill>
            <a:schemeClr val="tx1"/>
          </a:solidFill>
          <a:latin typeface="+mj-lt"/>
          <a:ea typeface="+mj-ea"/>
          <a:cs typeface="+mj-cs"/>
        </a:defRPr>
      </a:lvl1pPr>
      <a:lvl2pPr algn="l" rtl="0" eaLnBrk="1" fontAlgn="base" hangingPunct="1">
        <a:spcBef>
          <a:spcPct val="0"/>
        </a:spcBef>
        <a:spcAft>
          <a:spcPct val="0"/>
        </a:spcAft>
        <a:defRPr sz="3600" b="1">
          <a:solidFill>
            <a:schemeClr val="tx1"/>
          </a:solidFill>
          <a:latin typeface="Arial" charset="0"/>
        </a:defRPr>
      </a:lvl2pPr>
      <a:lvl3pPr algn="l" rtl="0" eaLnBrk="1" fontAlgn="base" hangingPunct="1">
        <a:spcBef>
          <a:spcPct val="0"/>
        </a:spcBef>
        <a:spcAft>
          <a:spcPct val="0"/>
        </a:spcAft>
        <a:defRPr sz="3600" b="1">
          <a:solidFill>
            <a:schemeClr val="tx1"/>
          </a:solidFill>
          <a:latin typeface="Arial" charset="0"/>
        </a:defRPr>
      </a:lvl3pPr>
      <a:lvl4pPr algn="l" rtl="0" eaLnBrk="1" fontAlgn="base" hangingPunct="1">
        <a:spcBef>
          <a:spcPct val="0"/>
        </a:spcBef>
        <a:spcAft>
          <a:spcPct val="0"/>
        </a:spcAft>
        <a:defRPr sz="3600" b="1">
          <a:solidFill>
            <a:schemeClr val="tx1"/>
          </a:solidFill>
          <a:latin typeface="Arial" charset="0"/>
        </a:defRPr>
      </a:lvl4pPr>
      <a:lvl5pPr algn="l" rtl="0" eaLnBrk="1" fontAlgn="base" hangingPunct="1">
        <a:spcBef>
          <a:spcPct val="0"/>
        </a:spcBef>
        <a:spcAft>
          <a:spcPct val="0"/>
        </a:spcAft>
        <a:defRPr sz="3600" b="1">
          <a:solidFill>
            <a:schemeClr val="tx1"/>
          </a:solidFill>
          <a:latin typeface="Arial" charset="0"/>
        </a:defRPr>
      </a:lvl5pPr>
      <a:lvl6pPr marL="457200" algn="l" rtl="0" eaLnBrk="1" fontAlgn="base" hangingPunct="1">
        <a:spcBef>
          <a:spcPct val="0"/>
        </a:spcBef>
        <a:spcAft>
          <a:spcPct val="0"/>
        </a:spcAft>
        <a:defRPr sz="3600" b="1">
          <a:solidFill>
            <a:schemeClr val="tx1"/>
          </a:solidFill>
          <a:latin typeface="Arial" charset="0"/>
        </a:defRPr>
      </a:lvl6pPr>
      <a:lvl7pPr marL="914400" algn="l" rtl="0" eaLnBrk="1" fontAlgn="base" hangingPunct="1">
        <a:spcBef>
          <a:spcPct val="0"/>
        </a:spcBef>
        <a:spcAft>
          <a:spcPct val="0"/>
        </a:spcAft>
        <a:defRPr sz="3600" b="1">
          <a:solidFill>
            <a:schemeClr val="tx1"/>
          </a:solidFill>
          <a:latin typeface="Arial" charset="0"/>
        </a:defRPr>
      </a:lvl7pPr>
      <a:lvl8pPr marL="1371600" algn="l" rtl="0" eaLnBrk="1" fontAlgn="base" hangingPunct="1">
        <a:spcBef>
          <a:spcPct val="0"/>
        </a:spcBef>
        <a:spcAft>
          <a:spcPct val="0"/>
        </a:spcAft>
        <a:defRPr sz="3600" b="1">
          <a:solidFill>
            <a:schemeClr val="tx1"/>
          </a:solidFill>
          <a:latin typeface="Arial" charset="0"/>
        </a:defRPr>
      </a:lvl8pPr>
      <a:lvl9pPr marL="1828800" algn="l" rtl="0" eaLnBrk="1" fontAlgn="base" hangingPunct="1">
        <a:spcBef>
          <a:spcPct val="0"/>
        </a:spcBef>
        <a:spcAft>
          <a:spcPct val="0"/>
        </a:spcAft>
        <a:defRPr sz="3600" b="1">
          <a:solidFill>
            <a:schemeClr val="tx1"/>
          </a:solidFill>
          <a:latin typeface="Arial" charset="0"/>
        </a:defRPr>
      </a:lvl9pPr>
    </p:titleStyle>
    <p:bodyStyle>
      <a:lvl1pPr marL="342900" indent="-342900" algn="l" rtl="0" eaLnBrk="1" fontAlgn="base" hangingPunct="1">
        <a:spcBef>
          <a:spcPct val="20000"/>
        </a:spcBef>
        <a:spcAft>
          <a:spcPct val="0"/>
        </a:spcAft>
        <a:buClr>
          <a:schemeClr val="tx2"/>
        </a:buClr>
        <a:buSzPct val="115000"/>
        <a:buFont typeface="Wingdings" pitchFamily="2" charset="2"/>
        <a:buChar char="§"/>
        <a:defRPr sz="28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12.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13.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slide" Target="slide29.xml"/></Relationships>
</file>

<file path=ppt/slides/_rels/slide1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ctrTitle"/>
          </p:nvPr>
        </p:nvSpPr>
        <p:spPr>
          <a:xfrm>
            <a:off x="251520" y="4149080"/>
            <a:ext cx="8519864" cy="1219200"/>
          </a:xfrm>
        </p:spPr>
        <p:txBody>
          <a:bodyPr/>
          <a:lstStyle/>
          <a:p>
            <a:r>
              <a:rPr lang="fa-IR" sz="4800" b="1" dirty="0">
                <a:solidFill>
                  <a:srgbClr val="FFFF00"/>
                </a:solidFill>
                <a:effectLst/>
                <a:cs typeface="B Titr" pitchFamily="2" charset="-78"/>
              </a:rPr>
              <a:t>کنکاشی پیرامون  راهبرد جدید آمریکا </a:t>
            </a:r>
            <a:endParaRPr lang="en-US" sz="4800" dirty="0">
              <a:solidFill>
                <a:srgbClr val="FFFF00"/>
              </a:solidFill>
              <a:cs typeface="B Titr" pitchFamily="2" charset="-78"/>
            </a:endParaRPr>
          </a:p>
        </p:txBody>
      </p:sp>
      <p:sp>
        <p:nvSpPr>
          <p:cNvPr id="59397" name="Rectangle 5"/>
          <p:cNvSpPr>
            <a:spLocks noGrp="1" noChangeArrowheads="1"/>
          </p:cNvSpPr>
          <p:nvPr>
            <p:ph type="subTitle" idx="1"/>
          </p:nvPr>
        </p:nvSpPr>
        <p:spPr>
          <a:xfrm>
            <a:off x="1763688" y="5301208"/>
            <a:ext cx="5181600" cy="735360"/>
          </a:xfrm>
        </p:spPr>
        <p:txBody>
          <a:bodyPr/>
          <a:lstStyle/>
          <a:p>
            <a:pPr algn="ctr" rtl="1"/>
            <a:r>
              <a:rPr lang="fa-IR" sz="3600" b="1" dirty="0" smtClean="0">
                <a:solidFill>
                  <a:srgbClr val="FFFF00"/>
                </a:solidFill>
              </a:rPr>
              <a:t>مهر 1396</a:t>
            </a:r>
            <a:endParaRPr lang="en-US" sz="3600" dirty="0">
              <a:solidFill>
                <a:srgbClr val="FFFF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smtClean="0">
                <a:solidFill>
                  <a:srgbClr val="FFFF00"/>
                </a:solidFill>
                <a:cs typeface="B Titr" pitchFamily="2" charset="-78"/>
              </a:rPr>
              <a:t>گام های ارتقای قدرت نظامی آمریکا در منطقه</a:t>
            </a:r>
            <a:endParaRPr lang="en-US" sz="2800" dirty="0">
              <a:solidFill>
                <a:srgbClr val="FFFF00"/>
              </a:solidFill>
              <a:cs typeface="B Titr" pitchFamily="2" charset="-78"/>
            </a:endParaRPr>
          </a:p>
        </p:txBody>
      </p:sp>
      <p:sp>
        <p:nvSpPr>
          <p:cNvPr id="3" name="Content Placeholder 2"/>
          <p:cNvSpPr>
            <a:spLocks noGrp="1"/>
          </p:cNvSpPr>
          <p:nvPr>
            <p:ph idx="1"/>
          </p:nvPr>
        </p:nvSpPr>
        <p:spPr>
          <a:xfrm>
            <a:off x="0" y="1556792"/>
            <a:ext cx="9144000" cy="5013176"/>
          </a:xfrm>
        </p:spPr>
        <p:txBody>
          <a:bodyPr/>
          <a:lstStyle/>
          <a:p>
            <a:pPr marL="88900" indent="0" algn="just" defTabSz="217488" rtl="1">
              <a:lnSpc>
                <a:spcPct val="150000"/>
              </a:lnSpc>
              <a:buNone/>
            </a:pPr>
            <a:r>
              <a:rPr lang="fa-IR" sz="2700" b="1" dirty="0" smtClean="0">
                <a:solidFill>
                  <a:srgbClr val="FFFF00"/>
                </a:solidFill>
                <a:cs typeface="B Nazanin" pitchFamily="2" charset="-78"/>
              </a:rPr>
              <a:t>1- روزآمدسازی برنامه های آفندی آمریکا </a:t>
            </a:r>
            <a:r>
              <a:rPr lang="fa-IR" sz="2700" b="1" dirty="0">
                <a:solidFill>
                  <a:srgbClr val="FFFF00"/>
                </a:solidFill>
                <a:cs typeface="B Nazanin" pitchFamily="2" charset="-78"/>
              </a:rPr>
              <a:t>به منظور </a:t>
            </a:r>
            <a:r>
              <a:rPr lang="fa-IR" sz="2700" b="1" dirty="0" smtClean="0">
                <a:solidFill>
                  <a:srgbClr val="FFFF00"/>
                </a:solidFill>
                <a:cs typeface="B Nazanin" pitchFamily="2" charset="-78"/>
              </a:rPr>
              <a:t>مقابله با تهدیدهای ایران </a:t>
            </a:r>
            <a:r>
              <a:rPr lang="fa-IR" sz="2700" b="1" dirty="0">
                <a:solidFill>
                  <a:srgbClr val="FFFF00"/>
                </a:solidFill>
                <a:cs typeface="B Nazanin" pitchFamily="2" charset="-78"/>
              </a:rPr>
              <a:t>علیه منافع واشنگتن در منطقه و ارتقای سطح آمادگی </a:t>
            </a:r>
            <a:r>
              <a:rPr lang="fa-IR" sz="2700" b="1" dirty="0" smtClean="0">
                <a:solidFill>
                  <a:srgbClr val="FFFF00"/>
                </a:solidFill>
                <a:cs typeface="B Nazanin" pitchFamily="2" charset="-78"/>
              </a:rPr>
              <a:t>نظامی در منطقه </a:t>
            </a:r>
          </a:p>
          <a:p>
            <a:pPr marL="88900" indent="0" algn="just" defTabSz="217488" rtl="1">
              <a:lnSpc>
                <a:spcPct val="150000"/>
              </a:lnSpc>
              <a:buNone/>
            </a:pPr>
            <a:r>
              <a:rPr lang="fa-IR" sz="2700" b="1" dirty="0" smtClean="0">
                <a:solidFill>
                  <a:srgbClr val="FFFF00"/>
                </a:solidFill>
                <a:cs typeface="B Nazanin" pitchFamily="2" charset="-78"/>
              </a:rPr>
              <a:t>2- تهیه برنامه های </a:t>
            </a:r>
            <a:r>
              <a:rPr lang="fa-IR" sz="2700" b="1" dirty="0">
                <a:solidFill>
                  <a:srgbClr val="FFFF00"/>
                </a:solidFill>
                <a:cs typeface="B Nazanin" pitchFamily="2" charset="-78"/>
              </a:rPr>
              <a:t>روزآمد به منظور مواجهه با افزایش احتمال منازعه مستقیم نظامی با ایران در سایر </a:t>
            </a:r>
            <a:r>
              <a:rPr lang="fa-IR" sz="2700" b="1" dirty="0" smtClean="0">
                <a:solidFill>
                  <a:srgbClr val="FFFF00"/>
                </a:solidFill>
                <a:cs typeface="B Nazanin" pitchFamily="2" charset="-78"/>
              </a:rPr>
              <a:t>مناطق.</a:t>
            </a:r>
          </a:p>
          <a:p>
            <a:pPr marL="88900" indent="0" algn="just" defTabSz="217488" rtl="1">
              <a:lnSpc>
                <a:spcPct val="150000"/>
              </a:lnSpc>
              <a:buNone/>
            </a:pPr>
            <a:r>
              <a:rPr lang="fa-IR" sz="2700" b="1" dirty="0" smtClean="0">
                <a:solidFill>
                  <a:srgbClr val="FFFF00"/>
                </a:solidFill>
                <a:cs typeface="B Nazanin" pitchFamily="2" charset="-78"/>
              </a:rPr>
              <a:t>3- بهره گیری همه جانبه </a:t>
            </a:r>
            <a:r>
              <a:rPr lang="fa-IR" sz="2700" b="1" dirty="0">
                <a:solidFill>
                  <a:srgbClr val="FFFF00"/>
                </a:solidFill>
                <a:cs typeface="B Nazanin" pitchFamily="2" charset="-78"/>
              </a:rPr>
              <a:t>از </a:t>
            </a:r>
            <a:r>
              <a:rPr lang="fa-IR" sz="2700" b="1" dirty="0" smtClean="0">
                <a:solidFill>
                  <a:srgbClr val="FFFF00"/>
                </a:solidFill>
                <a:cs typeface="B Nazanin" pitchFamily="2" charset="-78"/>
              </a:rPr>
              <a:t>ظرفیت های </a:t>
            </a:r>
            <a:r>
              <a:rPr lang="fa-IR" sz="2700" b="1" dirty="0">
                <a:solidFill>
                  <a:srgbClr val="FFFF00"/>
                </a:solidFill>
                <a:cs typeface="B Nazanin" pitchFamily="2" charset="-78"/>
              </a:rPr>
              <a:t>حقوق </a:t>
            </a:r>
            <a:r>
              <a:rPr lang="fa-IR" sz="2700" b="1" dirty="0" smtClean="0">
                <a:solidFill>
                  <a:srgbClr val="FFFF00"/>
                </a:solidFill>
                <a:cs typeface="B Nazanin" pitchFamily="2" charset="-78"/>
              </a:rPr>
              <a:t>بین الملل </a:t>
            </a:r>
            <a:r>
              <a:rPr lang="fa-IR" sz="2700" b="1" dirty="0">
                <a:solidFill>
                  <a:srgbClr val="FFFF00"/>
                </a:solidFill>
                <a:cs typeface="B Nazanin" pitchFamily="2" charset="-78"/>
              </a:rPr>
              <a:t>برای </a:t>
            </a:r>
            <a:r>
              <a:rPr lang="fa-IR" sz="2700" b="1" dirty="0" smtClean="0">
                <a:solidFill>
                  <a:srgbClr val="FFFF00"/>
                </a:solidFill>
                <a:cs typeface="B Nazanin" pitchFamily="2" charset="-78"/>
              </a:rPr>
              <a:t>مقابله با  </a:t>
            </a:r>
            <a:r>
              <a:rPr lang="fa-IR" sz="2700" b="1" dirty="0">
                <a:solidFill>
                  <a:srgbClr val="FFFF00"/>
                </a:solidFill>
                <a:cs typeface="B Nazanin" pitchFamily="2" charset="-78"/>
              </a:rPr>
              <a:t>رفتارهای پرخطر ایران در عرصه </a:t>
            </a:r>
            <a:r>
              <a:rPr lang="fa-IR" sz="2700" b="1" dirty="0" smtClean="0">
                <a:solidFill>
                  <a:srgbClr val="FFFF00"/>
                </a:solidFill>
                <a:cs typeface="B Nazanin" pitchFamily="2" charset="-78"/>
              </a:rPr>
              <a:t>دریا و خلیج فارس.</a:t>
            </a:r>
            <a:endParaRPr lang="en-US" sz="2700" b="1" dirty="0">
              <a:solidFill>
                <a:srgbClr val="FFFF00"/>
              </a:solidFill>
              <a:cs typeface="B Nazanin" pitchFamily="2" charset="-78"/>
            </a:endParaRPr>
          </a:p>
        </p:txBody>
      </p:sp>
    </p:spTree>
    <p:extLst>
      <p:ext uri="{BB962C8B-B14F-4D97-AF65-F5344CB8AC3E}">
        <p14:creationId xmlns:p14="http://schemas.microsoft.com/office/powerpoint/2010/main" val="27671794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smtClean="0">
                <a:solidFill>
                  <a:srgbClr val="FFFF00"/>
                </a:solidFill>
                <a:cs typeface="B Titr" pitchFamily="2" charset="-78"/>
              </a:rPr>
              <a:t>گام های تشکیل ائتلاف منطقه ای منسجم</a:t>
            </a:r>
            <a:endParaRPr lang="en-US" sz="2800" dirty="0">
              <a:solidFill>
                <a:srgbClr val="FFFF00"/>
              </a:solidFill>
              <a:cs typeface="B Titr" pitchFamily="2" charset="-78"/>
            </a:endParaRPr>
          </a:p>
        </p:txBody>
      </p:sp>
      <p:sp>
        <p:nvSpPr>
          <p:cNvPr id="4" name="Rounded Rectangle 3"/>
          <p:cNvSpPr/>
          <p:nvPr/>
        </p:nvSpPr>
        <p:spPr>
          <a:xfrm>
            <a:off x="813872" y="1916832"/>
            <a:ext cx="7963242"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0" algn="just" defTabSz="217488" rtl="1">
              <a:lnSpc>
                <a:spcPct val="150000"/>
              </a:lnSpc>
              <a:buNone/>
            </a:pPr>
            <a:r>
              <a:rPr lang="fa-IR" sz="2800" b="1" dirty="0">
                <a:solidFill>
                  <a:srgbClr val="FFFF00"/>
                </a:solidFill>
                <a:cs typeface="B Nazanin" pitchFamily="2" charset="-78"/>
              </a:rPr>
              <a:t>ارتقای کمی و کیفی روابط دفاعی و تسلیحاتی با تل آویو</a:t>
            </a:r>
          </a:p>
        </p:txBody>
      </p:sp>
      <p:sp>
        <p:nvSpPr>
          <p:cNvPr id="5" name="Rounded Rectangle 4"/>
          <p:cNvSpPr/>
          <p:nvPr/>
        </p:nvSpPr>
        <p:spPr>
          <a:xfrm>
            <a:off x="784226" y="3068960"/>
            <a:ext cx="7992888"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0" algn="just" defTabSz="217488" rtl="1">
              <a:lnSpc>
                <a:spcPct val="150000"/>
              </a:lnSpc>
              <a:buNone/>
            </a:pPr>
            <a:r>
              <a:rPr lang="fa-IR" sz="2800" b="1" dirty="0" smtClean="0">
                <a:solidFill>
                  <a:srgbClr val="FFFF00"/>
                </a:solidFill>
                <a:cs typeface="B Nazanin" pitchFamily="2" charset="-78"/>
              </a:rPr>
              <a:t>تشکیل </a:t>
            </a:r>
            <a:r>
              <a:rPr lang="fa-IR" sz="2800" b="1" dirty="0">
                <a:solidFill>
                  <a:srgbClr val="FFFF00"/>
                </a:solidFill>
                <a:cs typeface="B Nazanin" pitchFamily="2" charset="-78"/>
              </a:rPr>
              <a:t>و تقویت ائتلاف نظامی کشورهای عرب </a:t>
            </a:r>
            <a:r>
              <a:rPr lang="fa-IR" sz="2800" b="1" dirty="0" smtClean="0">
                <a:solidFill>
                  <a:srgbClr val="FFFF00"/>
                </a:solidFill>
                <a:cs typeface="B Nazanin" pitchFamily="2" charset="-78"/>
              </a:rPr>
              <a:t>منطقه</a:t>
            </a:r>
            <a:endParaRPr lang="fa-IR" sz="2800" b="1" dirty="0">
              <a:solidFill>
                <a:srgbClr val="FFFF00"/>
              </a:solidFill>
              <a:cs typeface="B Nazanin" pitchFamily="2" charset="-78"/>
            </a:endParaRPr>
          </a:p>
        </p:txBody>
      </p:sp>
      <p:sp>
        <p:nvSpPr>
          <p:cNvPr id="6" name="Rounded Rectangle 5"/>
          <p:cNvSpPr/>
          <p:nvPr/>
        </p:nvSpPr>
        <p:spPr>
          <a:xfrm>
            <a:off x="827584" y="4221088"/>
            <a:ext cx="7992888"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tIns="180000" rIns="36000" bIns="180000" rtlCol="0" anchor="ctr"/>
          <a:lstStyle/>
          <a:p>
            <a:pPr marL="88900" indent="0" algn="just" defTabSz="217488" rtl="1">
              <a:lnSpc>
                <a:spcPct val="150000"/>
              </a:lnSpc>
              <a:buNone/>
            </a:pPr>
            <a:r>
              <a:rPr lang="fa-IR" sz="2800" b="1" dirty="0">
                <a:solidFill>
                  <a:srgbClr val="FFFF00"/>
                </a:solidFill>
                <a:cs typeface="B Nazanin" pitchFamily="2" charset="-78"/>
              </a:rPr>
              <a:t>ایجاد سامانه های دفاع موشکی چندلایه در کشورهای حاشیه </a:t>
            </a:r>
            <a:r>
              <a:rPr lang="fa-IR" sz="2800" b="1" dirty="0" smtClean="0">
                <a:solidFill>
                  <a:srgbClr val="FFFF00"/>
                </a:solidFill>
                <a:cs typeface="B Nazanin" pitchFamily="2" charset="-78"/>
              </a:rPr>
              <a:t>ا</a:t>
            </a:r>
            <a:r>
              <a:rPr lang="fa-IR" sz="2800" b="1" dirty="0">
                <a:solidFill>
                  <a:srgbClr val="FFFF00"/>
                </a:solidFill>
                <a:cs typeface="B Nazanin" pitchFamily="2" charset="-78"/>
              </a:rPr>
              <a:t>ی</a:t>
            </a:r>
            <a:endParaRPr lang="en-US" sz="2800" b="1" dirty="0">
              <a:solidFill>
                <a:srgbClr val="FFFF00"/>
              </a:solidFill>
              <a:cs typeface="B Nazanin" pitchFamily="2" charset="-78"/>
            </a:endParaRPr>
          </a:p>
        </p:txBody>
      </p:sp>
      <p:sp>
        <p:nvSpPr>
          <p:cNvPr id="8" name="Striped Right Arrow 7">
            <a:hlinkClick r:id="rId2" action="ppaction://hlinksldjump"/>
          </p:cNvPr>
          <p:cNvSpPr/>
          <p:nvPr/>
        </p:nvSpPr>
        <p:spPr>
          <a:xfrm rot="10800000">
            <a:off x="179512" y="2000519"/>
            <a:ext cx="468051"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triped Right Arrow 8">
            <a:hlinkClick r:id="rId3" action="ppaction://hlinksldjump"/>
          </p:cNvPr>
          <p:cNvSpPr/>
          <p:nvPr/>
        </p:nvSpPr>
        <p:spPr>
          <a:xfrm rot="10800000">
            <a:off x="219670" y="3212976"/>
            <a:ext cx="468051"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riped Right Arrow 9">
            <a:hlinkClick r:id="rId4" action="ppaction://hlinksldjump"/>
          </p:cNvPr>
          <p:cNvSpPr/>
          <p:nvPr/>
        </p:nvSpPr>
        <p:spPr>
          <a:xfrm rot="10800000">
            <a:off x="238583" y="4365104"/>
            <a:ext cx="468051"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44034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3488"/>
            <a:ext cx="7277100" cy="457200"/>
          </a:xfrm>
        </p:spPr>
        <p:txBody>
          <a:bodyPr/>
          <a:lstStyle/>
          <a:p>
            <a:r>
              <a:rPr lang="fa-IR" sz="2700" dirty="0">
                <a:solidFill>
                  <a:srgbClr val="FFFF00"/>
                </a:solidFill>
                <a:cs typeface="B Titr" pitchFamily="2" charset="-78"/>
              </a:rPr>
              <a:t>فشار </a:t>
            </a:r>
            <a:r>
              <a:rPr lang="fa-IR" sz="2700" dirty="0" smtClean="0">
                <a:solidFill>
                  <a:srgbClr val="FFFF00"/>
                </a:solidFill>
                <a:cs typeface="B Titr" pitchFamily="2" charset="-78"/>
              </a:rPr>
              <a:t>سیاسی – دیپلماتیک : اجماع سازی علیه ایران</a:t>
            </a:r>
            <a:endParaRPr lang="en-US" sz="2700" dirty="0">
              <a:solidFill>
                <a:srgbClr val="FFFF00"/>
              </a:solidFill>
              <a:cs typeface="B Titr" pitchFamily="2" charset="-78"/>
            </a:endParaRPr>
          </a:p>
        </p:txBody>
      </p:sp>
      <p:sp>
        <p:nvSpPr>
          <p:cNvPr id="5" name="Rounded Rectangle 4"/>
          <p:cNvSpPr/>
          <p:nvPr/>
        </p:nvSpPr>
        <p:spPr>
          <a:xfrm>
            <a:off x="1043608" y="1844824"/>
            <a:ext cx="5688632"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rtl="1"/>
            <a:r>
              <a:rPr lang="fa-IR" sz="2400" dirty="0" smtClean="0">
                <a:solidFill>
                  <a:schemeClr val="tx1"/>
                </a:solidFill>
                <a:cs typeface="B Titr" pitchFamily="2" charset="-78"/>
              </a:rPr>
              <a:t>تلاش برای حفظ برجام با دادن کمترین امتیاز</a:t>
            </a:r>
            <a:endParaRPr lang="en-US" sz="2400" dirty="0">
              <a:solidFill>
                <a:schemeClr val="tx1"/>
              </a:solidFill>
              <a:cs typeface="B Titr" pitchFamily="2" charset="-78"/>
            </a:endParaRPr>
          </a:p>
        </p:txBody>
      </p:sp>
      <p:sp>
        <p:nvSpPr>
          <p:cNvPr id="6" name="Rounded Rectangle 5"/>
          <p:cNvSpPr/>
          <p:nvPr/>
        </p:nvSpPr>
        <p:spPr>
          <a:xfrm>
            <a:off x="1043608" y="4581128"/>
            <a:ext cx="5688632"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a-IR" sz="2400" dirty="0" smtClean="0">
                <a:solidFill>
                  <a:schemeClr val="tx1"/>
                </a:solidFill>
                <a:cs typeface="B Titr" pitchFamily="2" charset="-78"/>
              </a:rPr>
              <a:t>معرفی ایران به عنوان تهدیدی برای امنیت جهانی</a:t>
            </a:r>
            <a:endParaRPr lang="en-US" sz="2400" dirty="0">
              <a:solidFill>
                <a:schemeClr val="tx1"/>
              </a:solidFill>
              <a:cs typeface="B Titr" pitchFamily="2" charset="-78"/>
            </a:endParaRPr>
          </a:p>
        </p:txBody>
      </p:sp>
      <p:sp>
        <p:nvSpPr>
          <p:cNvPr id="7" name="Rounded Rectangle 6"/>
          <p:cNvSpPr/>
          <p:nvPr/>
        </p:nvSpPr>
        <p:spPr>
          <a:xfrm>
            <a:off x="1043608" y="3212976"/>
            <a:ext cx="5688632"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a-IR" sz="2400" dirty="0" smtClean="0">
                <a:solidFill>
                  <a:schemeClr val="tx1"/>
                </a:solidFill>
                <a:cs typeface="B Titr" pitchFamily="2" charset="-78"/>
              </a:rPr>
              <a:t>فشار بر ایران برای پذیرفتن برجام های 2 و 3</a:t>
            </a:r>
            <a:endParaRPr lang="en-US" sz="2400" dirty="0">
              <a:solidFill>
                <a:schemeClr val="tx1"/>
              </a:solidFill>
              <a:cs typeface="B Titr" pitchFamily="2" charset="-78"/>
            </a:endParaRPr>
          </a:p>
        </p:txBody>
      </p:sp>
      <p:sp>
        <p:nvSpPr>
          <p:cNvPr id="8" name="Rounded Rectangle 7"/>
          <p:cNvSpPr/>
          <p:nvPr/>
        </p:nvSpPr>
        <p:spPr>
          <a:xfrm>
            <a:off x="7092280" y="2636912"/>
            <a:ext cx="1868800" cy="2088232"/>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ct val="150000"/>
              </a:lnSpc>
            </a:pPr>
            <a:r>
              <a:rPr lang="fa-IR" sz="2800" dirty="0" smtClean="0">
                <a:solidFill>
                  <a:schemeClr val="accent5">
                    <a:lumMod val="25000"/>
                  </a:schemeClr>
                </a:solidFill>
                <a:cs typeface="B Titr" pitchFamily="2" charset="-78"/>
              </a:rPr>
              <a:t>فشار های </a:t>
            </a:r>
          </a:p>
          <a:p>
            <a:pPr algn="ctr">
              <a:lnSpc>
                <a:spcPct val="150000"/>
              </a:lnSpc>
            </a:pPr>
            <a:r>
              <a:rPr lang="fa-IR" sz="2800" dirty="0" smtClean="0">
                <a:solidFill>
                  <a:schemeClr val="accent5">
                    <a:lumMod val="25000"/>
                  </a:schemeClr>
                </a:solidFill>
                <a:cs typeface="B Titr" pitchFamily="2" charset="-78"/>
              </a:rPr>
              <a:t>سیاسی دیپلماتیک</a:t>
            </a:r>
            <a:endParaRPr lang="en-US" sz="2800" dirty="0">
              <a:solidFill>
                <a:schemeClr val="accent5">
                  <a:lumMod val="25000"/>
                </a:schemeClr>
              </a:solidFill>
              <a:cs typeface="B Titr" pitchFamily="2" charset="-78"/>
            </a:endParaRPr>
          </a:p>
        </p:txBody>
      </p:sp>
      <p:cxnSp>
        <p:nvCxnSpPr>
          <p:cNvPr id="10" name="Straight Connector 9"/>
          <p:cNvCxnSpPr>
            <a:stCxn id="5" idx="3"/>
            <a:endCxn id="8" idx="1"/>
          </p:cNvCxnSpPr>
          <p:nvPr/>
        </p:nvCxnSpPr>
        <p:spPr>
          <a:xfrm>
            <a:off x="6732240" y="2312876"/>
            <a:ext cx="36004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3"/>
            <a:endCxn id="8" idx="1"/>
          </p:cNvCxnSpPr>
          <p:nvPr/>
        </p:nvCxnSpPr>
        <p:spPr>
          <a:xfrm flipV="1">
            <a:off x="6732240" y="3681028"/>
            <a:ext cx="36004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3"/>
            <a:endCxn id="8" idx="1"/>
          </p:cNvCxnSpPr>
          <p:nvPr/>
        </p:nvCxnSpPr>
        <p:spPr>
          <a:xfrm>
            <a:off x="6732240" y="3681028"/>
            <a:ext cx="36004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Striped Right Arrow 24">
            <a:hlinkClick r:id="rId2" action="ppaction://hlinksldjump"/>
          </p:cNvPr>
          <p:cNvSpPr/>
          <p:nvPr/>
        </p:nvSpPr>
        <p:spPr>
          <a:xfrm rot="10800000">
            <a:off x="251520" y="2000519"/>
            <a:ext cx="648072"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Striped Right Arrow 25">
            <a:hlinkClick r:id="rId3" action="ppaction://hlinksldjump"/>
          </p:cNvPr>
          <p:cNvSpPr/>
          <p:nvPr/>
        </p:nvSpPr>
        <p:spPr>
          <a:xfrm rot="10800000">
            <a:off x="251520" y="3356992"/>
            <a:ext cx="648072"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Striped Right Arrow 26">
            <a:hlinkClick r:id="rId4" action="ppaction://hlinksldjump"/>
          </p:cNvPr>
          <p:cNvSpPr/>
          <p:nvPr/>
        </p:nvSpPr>
        <p:spPr>
          <a:xfrm rot="10800000">
            <a:off x="251521" y="4725144"/>
            <a:ext cx="648072"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1833646"/>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3488"/>
            <a:ext cx="7277100" cy="457200"/>
          </a:xfrm>
        </p:spPr>
        <p:txBody>
          <a:bodyPr/>
          <a:lstStyle/>
          <a:p>
            <a:r>
              <a:rPr lang="fa-IR" sz="2700" dirty="0">
                <a:solidFill>
                  <a:srgbClr val="FFFF00"/>
                </a:solidFill>
                <a:cs typeface="B Titr" pitchFamily="2" charset="-78"/>
              </a:rPr>
              <a:t>فشار </a:t>
            </a:r>
            <a:r>
              <a:rPr lang="fa-IR" sz="2700" dirty="0" smtClean="0">
                <a:solidFill>
                  <a:srgbClr val="FFFF00"/>
                </a:solidFill>
                <a:cs typeface="B Titr" pitchFamily="2" charset="-78"/>
              </a:rPr>
              <a:t>داخلی: افزایش فشار روانی علیه نظام سیاسی</a:t>
            </a:r>
            <a:endParaRPr lang="en-US" sz="2700" dirty="0">
              <a:solidFill>
                <a:srgbClr val="FFFF00"/>
              </a:solidFill>
              <a:cs typeface="B Titr" pitchFamily="2" charset="-78"/>
            </a:endParaRPr>
          </a:p>
        </p:txBody>
      </p:sp>
      <p:sp>
        <p:nvSpPr>
          <p:cNvPr id="5" name="Rounded Rectangle 4"/>
          <p:cNvSpPr/>
          <p:nvPr/>
        </p:nvSpPr>
        <p:spPr>
          <a:xfrm>
            <a:off x="899592" y="1844824"/>
            <a:ext cx="5688632"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rtl="1"/>
            <a:r>
              <a:rPr lang="fa-IR" sz="2400" dirty="0" smtClean="0">
                <a:solidFill>
                  <a:schemeClr val="tx1"/>
                </a:solidFill>
                <a:cs typeface="B Titr" pitchFamily="2" charset="-78"/>
              </a:rPr>
              <a:t>افزایش تحریم های اقتصادی به بهانه های مختلف</a:t>
            </a:r>
            <a:endParaRPr lang="en-US" sz="2400" dirty="0">
              <a:solidFill>
                <a:schemeClr val="tx1"/>
              </a:solidFill>
              <a:cs typeface="B Titr" pitchFamily="2" charset="-78"/>
            </a:endParaRPr>
          </a:p>
        </p:txBody>
      </p:sp>
      <p:sp>
        <p:nvSpPr>
          <p:cNvPr id="6" name="Rounded Rectangle 5"/>
          <p:cNvSpPr/>
          <p:nvPr/>
        </p:nvSpPr>
        <p:spPr>
          <a:xfrm>
            <a:off x="899592" y="4581128"/>
            <a:ext cx="5688632"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a-IR" sz="2400" dirty="0" smtClean="0">
                <a:solidFill>
                  <a:schemeClr val="tx1"/>
                </a:solidFill>
                <a:cs typeface="B Titr" pitchFamily="2" charset="-78"/>
              </a:rPr>
              <a:t>مقصر جلوه دادن سپاه در مشکلات پیش روی مردم</a:t>
            </a:r>
            <a:endParaRPr lang="en-US" sz="2400" dirty="0">
              <a:solidFill>
                <a:schemeClr val="tx1"/>
              </a:solidFill>
              <a:cs typeface="B Titr" pitchFamily="2" charset="-78"/>
            </a:endParaRPr>
          </a:p>
        </p:txBody>
      </p:sp>
      <p:sp>
        <p:nvSpPr>
          <p:cNvPr id="7" name="Rounded Rectangle 6"/>
          <p:cNvSpPr/>
          <p:nvPr/>
        </p:nvSpPr>
        <p:spPr>
          <a:xfrm>
            <a:off x="899592" y="3212976"/>
            <a:ext cx="5688632"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a-IR" sz="2400" dirty="0" smtClean="0">
                <a:solidFill>
                  <a:schemeClr val="tx1"/>
                </a:solidFill>
                <a:cs typeface="B Titr" pitchFamily="2" charset="-78"/>
              </a:rPr>
              <a:t>تلاش برای ایجاد نافرمانی مدنی و شورش در ایران</a:t>
            </a:r>
            <a:endParaRPr lang="en-US" sz="2400" dirty="0">
              <a:solidFill>
                <a:schemeClr val="tx1"/>
              </a:solidFill>
              <a:cs typeface="B Titr" pitchFamily="2" charset="-78"/>
            </a:endParaRPr>
          </a:p>
        </p:txBody>
      </p:sp>
      <p:sp>
        <p:nvSpPr>
          <p:cNvPr id="8" name="Rounded Rectangle 7"/>
          <p:cNvSpPr/>
          <p:nvPr/>
        </p:nvSpPr>
        <p:spPr>
          <a:xfrm>
            <a:off x="7020272" y="2780928"/>
            <a:ext cx="2012816" cy="1755195"/>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ct val="150000"/>
              </a:lnSpc>
            </a:pPr>
            <a:r>
              <a:rPr lang="fa-IR" sz="2400" dirty="0" smtClean="0">
                <a:solidFill>
                  <a:schemeClr val="accent5">
                    <a:lumMod val="25000"/>
                  </a:schemeClr>
                </a:solidFill>
                <a:cs typeface="B Titr" pitchFamily="2" charset="-78"/>
              </a:rPr>
              <a:t>راه های افزایش فشار روانی داخلی</a:t>
            </a:r>
            <a:endParaRPr lang="en-US" sz="2400" dirty="0">
              <a:solidFill>
                <a:schemeClr val="accent5">
                  <a:lumMod val="25000"/>
                </a:schemeClr>
              </a:solidFill>
              <a:cs typeface="B Titr" pitchFamily="2" charset="-78"/>
            </a:endParaRPr>
          </a:p>
        </p:txBody>
      </p:sp>
      <p:cxnSp>
        <p:nvCxnSpPr>
          <p:cNvPr id="10" name="Straight Connector 9"/>
          <p:cNvCxnSpPr>
            <a:stCxn id="5" idx="3"/>
            <a:endCxn id="8" idx="1"/>
          </p:cNvCxnSpPr>
          <p:nvPr/>
        </p:nvCxnSpPr>
        <p:spPr>
          <a:xfrm>
            <a:off x="6588224" y="2312876"/>
            <a:ext cx="432048" cy="13456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3"/>
            <a:endCxn id="8" idx="1"/>
          </p:cNvCxnSpPr>
          <p:nvPr/>
        </p:nvCxnSpPr>
        <p:spPr>
          <a:xfrm flipV="1">
            <a:off x="6588224" y="3658526"/>
            <a:ext cx="432048" cy="13906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3"/>
            <a:endCxn id="8" idx="1"/>
          </p:cNvCxnSpPr>
          <p:nvPr/>
        </p:nvCxnSpPr>
        <p:spPr>
          <a:xfrm flipV="1">
            <a:off x="6588224" y="3658526"/>
            <a:ext cx="432048" cy="22502"/>
          </a:xfrm>
          <a:prstGeom prst="line">
            <a:avLst/>
          </a:prstGeom>
        </p:spPr>
        <p:style>
          <a:lnRef idx="1">
            <a:schemeClr val="accent1"/>
          </a:lnRef>
          <a:fillRef idx="0">
            <a:schemeClr val="accent1"/>
          </a:fillRef>
          <a:effectRef idx="0">
            <a:schemeClr val="accent1"/>
          </a:effectRef>
          <a:fontRef idx="minor">
            <a:schemeClr val="tx1"/>
          </a:fontRef>
        </p:style>
      </p:cxnSp>
      <p:sp>
        <p:nvSpPr>
          <p:cNvPr id="19" name="Striped Right Arrow 18">
            <a:hlinkClick r:id="rId2" action="ppaction://hlinksldjump"/>
          </p:cNvPr>
          <p:cNvSpPr/>
          <p:nvPr/>
        </p:nvSpPr>
        <p:spPr>
          <a:xfrm rot="10800000">
            <a:off x="107505" y="2000519"/>
            <a:ext cx="648072"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triped Right Arrow 19">
            <a:hlinkClick r:id="rId3" action="ppaction://hlinksldjump"/>
          </p:cNvPr>
          <p:cNvSpPr/>
          <p:nvPr/>
        </p:nvSpPr>
        <p:spPr>
          <a:xfrm rot="10800000">
            <a:off x="107505" y="3356992"/>
            <a:ext cx="648072"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riped Right Arrow 20">
            <a:hlinkClick r:id="rId4" action="ppaction://hlinksldjump"/>
          </p:cNvPr>
          <p:cNvSpPr/>
          <p:nvPr/>
        </p:nvSpPr>
        <p:spPr>
          <a:xfrm rot="10800000">
            <a:off x="107506" y="4725144"/>
            <a:ext cx="648072"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6107139"/>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3488"/>
            <a:ext cx="7277100" cy="457200"/>
          </a:xfrm>
        </p:spPr>
        <p:txBody>
          <a:bodyPr/>
          <a:lstStyle/>
          <a:p>
            <a:r>
              <a:rPr lang="fa-IR" sz="2700" dirty="0">
                <a:solidFill>
                  <a:srgbClr val="FFFF00"/>
                </a:solidFill>
                <a:cs typeface="B Titr" pitchFamily="2" charset="-78"/>
              </a:rPr>
              <a:t>بازسازی سناریوی پلیس خوب و پلیس بد</a:t>
            </a:r>
          </a:p>
        </p:txBody>
      </p:sp>
      <p:sp>
        <p:nvSpPr>
          <p:cNvPr id="5" name="Rounded Rectangle 4"/>
          <p:cNvSpPr/>
          <p:nvPr/>
        </p:nvSpPr>
        <p:spPr>
          <a:xfrm>
            <a:off x="1331640" y="3429000"/>
            <a:ext cx="2415676"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rtl="1"/>
            <a:r>
              <a:rPr lang="fa-IR" sz="2400" dirty="0" smtClean="0">
                <a:solidFill>
                  <a:schemeClr val="tx1"/>
                </a:solidFill>
                <a:cs typeface="B Titr" pitchFamily="2" charset="-78"/>
              </a:rPr>
              <a:t>پلیس خوب- اروپا</a:t>
            </a:r>
            <a:endParaRPr lang="en-US" sz="2400" dirty="0">
              <a:solidFill>
                <a:schemeClr val="tx1"/>
              </a:solidFill>
              <a:cs typeface="B Titr" pitchFamily="2" charset="-78"/>
            </a:endParaRPr>
          </a:p>
        </p:txBody>
      </p:sp>
      <p:sp>
        <p:nvSpPr>
          <p:cNvPr id="6" name="Rounded Rectangle 5"/>
          <p:cNvSpPr/>
          <p:nvPr/>
        </p:nvSpPr>
        <p:spPr>
          <a:xfrm>
            <a:off x="1331640" y="5350714"/>
            <a:ext cx="2415676"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a-IR" sz="2400" smtClean="0">
                <a:solidFill>
                  <a:schemeClr val="tx1"/>
                </a:solidFill>
                <a:cs typeface="B Titr" pitchFamily="2" charset="-78"/>
              </a:rPr>
              <a:t>پلیس بد - آمریکا</a:t>
            </a:r>
            <a:endParaRPr lang="en-US" sz="2400" dirty="0">
              <a:solidFill>
                <a:schemeClr val="tx1"/>
              </a:solidFill>
              <a:cs typeface="B Titr" pitchFamily="2" charset="-78"/>
            </a:endParaRPr>
          </a:p>
        </p:txBody>
      </p:sp>
      <p:sp>
        <p:nvSpPr>
          <p:cNvPr id="8" name="Rounded Rectangle 7"/>
          <p:cNvSpPr/>
          <p:nvPr/>
        </p:nvSpPr>
        <p:spPr>
          <a:xfrm>
            <a:off x="4935448" y="4100248"/>
            <a:ext cx="2732896" cy="1476164"/>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3175" algn="ctr" defTabSz="339725" rtl="1"/>
            <a:r>
              <a:rPr lang="fa-IR" sz="2800" b="1" dirty="0" smtClean="0">
                <a:solidFill>
                  <a:srgbClr val="FFFF00"/>
                </a:solidFill>
                <a:cs typeface="B Titr" pitchFamily="2" charset="-78"/>
              </a:rPr>
              <a:t>پلیس </a:t>
            </a:r>
            <a:r>
              <a:rPr lang="fa-IR" sz="2800" b="1" dirty="0">
                <a:solidFill>
                  <a:srgbClr val="FFFF00"/>
                </a:solidFill>
                <a:cs typeface="B Titr" pitchFamily="2" charset="-78"/>
              </a:rPr>
              <a:t>خوب </a:t>
            </a:r>
            <a:endParaRPr lang="fa-IR" sz="2800" b="1" dirty="0" smtClean="0">
              <a:solidFill>
                <a:srgbClr val="FFFF00"/>
              </a:solidFill>
              <a:cs typeface="B Titr" pitchFamily="2" charset="-78"/>
            </a:endParaRPr>
          </a:p>
          <a:p>
            <a:pPr marL="3175" algn="ctr" defTabSz="339725" rtl="1"/>
            <a:r>
              <a:rPr lang="fa-IR" sz="2800" b="1" dirty="0" smtClean="0">
                <a:solidFill>
                  <a:srgbClr val="FFFF00"/>
                </a:solidFill>
                <a:cs typeface="B Titr" pitchFamily="2" charset="-78"/>
              </a:rPr>
              <a:t>و </a:t>
            </a:r>
          </a:p>
          <a:p>
            <a:pPr marL="3175" algn="ctr" defTabSz="339725" rtl="1"/>
            <a:r>
              <a:rPr lang="fa-IR" sz="2800" b="1" dirty="0" smtClean="0">
                <a:solidFill>
                  <a:srgbClr val="FFFF00"/>
                </a:solidFill>
                <a:cs typeface="B Titr" pitchFamily="2" charset="-78"/>
              </a:rPr>
              <a:t>پلیس </a:t>
            </a:r>
            <a:r>
              <a:rPr lang="fa-IR" sz="2800" b="1" dirty="0">
                <a:solidFill>
                  <a:srgbClr val="FFFF00"/>
                </a:solidFill>
                <a:cs typeface="B Titr" pitchFamily="2" charset="-78"/>
              </a:rPr>
              <a:t>بد</a:t>
            </a:r>
            <a:endParaRPr lang="en-US" sz="2800" b="1" dirty="0">
              <a:solidFill>
                <a:srgbClr val="FFFF00"/>
              </a:solidFill>
              <a:cs typeface="B Titr" pitchFamily="2" charset="-78"/>
            </a:endParaRPr>
          </a:p>
        </p:txBody>
      </p:sp>
      <p:cxnSp>
        <p:nvCxnSpPr>
          <p:cNvPr id="10" name="Straight Connector 9"/>
          <p:cNvCxnSpPr>
            <a:stCxn id="5" idx="3"/>
            <a:endCxn id="8" idx="1"/>
          </p:cNvCxnSpPr>
          <p:nvPr/>
        </p:nvCxnSpPr>
        <p:spPr>
          <a:xfrm>
            <a:off x="3747316" y="3897052"/>
            <a:ext cx="1188132" cy="941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3"/>
            <a:endCxn id="8" idx="1"/>
          </p:cNvCxnSpPr>
          <p:nvPr/>
        </p:nvCxnSpPr>
        <p:spPr>
          <a:xfrm flipV="1">
            <a:off x="3747316" y="4838330"/>
            <a:ext cx="1188132" cy="98043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9512" y="640864"/>
            <a:ext cx="8812858" cy="2800767"/>
          </a:xfrm>
          <a:prstGeom prst="rect">
            <a:avLst/>
          </a:prstGeom>
          <a:noFill/>
        </p:spPr>
        <p:txBody>
          <a:bodyPr wrap="square" rtlCol="0">
            <a:spAutoFit/>
          </a:bodyPr>
          <a:lstStyle/>
          <a:p>
            <a:pPr indent="2773363" algn="just" rtl="1">
              <a:lnSpc>
                <a:spcPct val="200000"/>
              </a:lnSpc>
            </a:pPr>
            <a:r>
              <a:rPr lang="ar-SA" sz="2200" dirty="0">
                <a:solidFill>
                  <a:srgbClr val="FFC000"/>
                </a:solidFill>
                <a:cs typeface="B Titr" pitchFamily="2" charset="-78"/>
              </a:rPr>
              <a:t>بین اروپا و آمریکا در اینکه باید مذاکرات جدیدی را برای مهار قدرت منطقه ای و توانمندی موشکی ایران در پیش گرفت هیچ اختلافی وجود ندارد</a:t>
            </a:r>
            <a:r>
              <a:rPr lang="ar-SA" sz="2200" dirty="0" smtClean="0">
                <a:solidFill>
                  <a:srgbClr val="FFC000"/>
                </a:solidFill>
                <a:cs typeface="B Titr" pitchFamily="2" charset="-78"/>
              </a:rPr>
              <a:t>.</a:t>
            </a:r>
            <a:r>
              <a:rPr lang="fa-IR" sz="2200" dirty="0" smtClean="0">
                <a:solidFill>
                  <a:srgbClr val="FFC000"/>
                </a:solidFill>
                <a:cs typeface="B Titr" pitchFamily="2" charset="-78"/>
              </a:rPr>
              <a:t> با این تفاوت که آمریکا با تعرض به برجام این موضوع را دنبال می کند ولیکن اروپا </a:t>
            </a:r>
            <a:r>
              <a:rPr lang="fa-IR" sz="2200" dirty="0" smtClean="0">
                <a:solidFill>
                  <a:srgbClr val="FFC000"/>
                </a:solidFill>
                <a:cs typeface="B Titr" pitchFamily="2" charset="-78"/>
              </a:rPr>
              <a:t>ضرورتا  </a:t>
            </a:r>
            <a:r>
              <a:rPr lang="fa-IR" sz="2200" dirty="0" smtClean="0">
                <a:solidFill>
                  <a:srgbClr val="FFC000"/>
                </a:solidFill>
                <a:cs typeface="B Titr" pitchFamily="2" charset="-78"/>
              </a:rPr>
              <a:t>تعرض به برجام را مقدمه این کار نمی داند!</a:t>
            </a:r>
            <a:endParaRPr lang="en-US" sz="2200" dirty="0">
              <a:solidFill>
                <a:srgbClr val="FFC000"/>
              </a:solidFill>
              <a:cs typeface="B Titr" pitchFamily="2" charset="-78"/>
            </a:endParaRPr>
          </a:p>
        </p:txBody>
      </p:sp>
      <p:sp>
        <p:nvSpPr>
          <p:cNvPr id="11" name="Striped Right Arrow 10">
            <a:hlinkClick r:id="rId2" action="ppaction://hlinksldjump"/>
          </p:cNvPr>
          <p:cNvSpPr/>
          <p:nvPr/>
        </p:nvSpPr>
        <p:spPr>
          <a:xfrm rot="10800000">
            <a:off x="448708" y="3579331"/>
            <a:ext cx="648072"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riped Right Arrow 12">
            <a:hlinkClick r:id="rId3" action="ppaction://hlinksldjump"/>
          </p:cNvPr>
          <p:cNvSpPr/>
          <p:nvPr/>
        </p:nvSpPr>
        <p:spPr>
          <a:xfrm rot="10800000">
            <a:off x="448708" y="5494730"/>
            <a:ext cx="648072" cy="648072"/>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8702617"/>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a:solidFill>
                  <a:srgbClr val="FFFF00"/>
                </a:solidFill>
                <a:cs typeface="B Titr" pitchFamily="2" charset="-78"/>
              </a:rPr>
              <a:t>راهکارها و ملاحظات اساسی</a:t>
            </a:r>
            <a:endParaRPr lang="en-US" sz="2800" dirty="0">
              <a:solidFill>
                <a:srgbClr val="FFFF00"/>
              </a:solidFill>
              <a:cs typeface="B Titr" pitchFamily="2" charset="-78"/>
            </a:endParaRPr>
          </a:p>
        </p:txBody>
      </p:sp>
      <p:sp>
        <p:nvSpPr>
          <p:cNvPr id="3" name="Content Placeholder 2"/>
          <p:cNvSpPr>
            <a:spLocks noGrp="1"/>
          </p:cNvSpPr>
          <p:nvPr>
            <p:ph idx="1"/>
          </p:nvPr>
        </p:nvSpPr>
        <p:spPr>
          <a:xfrm>
            <a:off x="179512" y="1556792"/>
            <a:ext cx="8507288" cy="4844008"/>
          </a:xfrm>
        </p:spPr>
        <p:txBody>
          <a:bodyPr/>
          <a:lstStyle/>
          <a:p>
            <a:pPr marL="1079500" algn="r" defTabSz="339725" rtl="1">
              <a:lnSpc>
                <a:spcPct val="150000"/>
              </a:lnSpc>
            </a:pPr>
            <a:r>
              <a:rPr lang="fa-IR" sz="4800" b="1" dirty="0" smtClean="0">
                <a:solidFill>
                  <a:srgbClr val="FFFF00"/>
                </a:solidFill>
                <a:cs typeface="B Davat" pitchFamily="2" charset="-78"/>
              </a:rPr>
              <a:t>بایسته های معرفتی</a:t>
            </a:r>
          </a:p>
          <a:p>
            <a:pPr marL="1079500" algn="r" defTabSz="339725" rtl="1">
              <a:lnSpc>
                <a:spcPct val="150000"/>
              </a:lnSpc>
            </a:pPr>
            <a:r>
              <a:rPr lang="fa-IR" sz="4800" b="1" dirty="0" smtClean="0">
                <a:solidFill>
                  <a:srgbClr val="FFFF00"/>
                </a:solidFill>
                <a:cs typeface="B Davat" pitchFamily="2" charset="-78"/>
              </a:rPr>
              <a:t>بایسته های تحلیلی و رفتاری</a:t>
            </a:r>
          </a:p>
          <a:p>
            <a:pPr marL="1079500" algn="r" defTabSz="339725" rtl="1">
              <a:lnSpc>
                <a:spcPct val="150000"/>
              </a:lnSpc>
            </a:pPr>
            <a:r>
              <a:rPr lang="fa-IR" sz="4800" b="1" dirty="0" smtClean="0">
                <a:solidFill>
                  <a:srgbClr val="FFFF00"/>
                </a:solidFill>
                <a:cs typeface="B Davat" pitchFamily="2" charset="-78"/>
              </a:rPr>
              <a:t>بایسته های تحلیلی و محتوایی رسانه ها</a:t>
            </a:r>
          </a:p>
        </p:txBody>
      </p:sp>
    </p:spTree>
    <p:extLst>
      <p:ext uri="{BB962C8B-B14F-4D97-AF65-F5344CB8AC3E}">
        <p14:creationId xmlns:p14="http://schemas.microsoft.com/office/powerpoint/2010/main" val="83456382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2" end="2"/>
                                            </p:txEl>
                                          </p:spTgt>
                                        </p:tgtEl>
                                        <p:attrNameLst>
                                          <p:attrName>ppt_w</p:attrName>
                                        </p:attrNameLst>
                                      </p:cBhvr>
                                    </p:anim>
                                    <p:anim by="(#ppt_w*0.50)" calcmode="lin" valueType="num">
                                      <p:cBhvr>
                                        <p:cTn id="24" dur="500" decel="50000" autoRev="1" fill="hold">
                                          <p:stCondLst>
                                            <p:cond delay="0"/>
                                          </p:stCondLst>
                                        </p:cTn>
                                        <p:tgtEl>
                                          <p:spTgt spid="3">
                                            <p:txEl>
                                              <p:pRg st="2" end="2"/>
                                            </p:txEl>
                                          </p:spTgt>
                                        </p:tgtEl>
                                        <p:attrNameLst>
                                          <p:attrName>ppt_x</p:attrName>
                                        </p:attrNameLst>
                                      </p:cBhvr>
                                    </p:anim>
                                    <p:anim from="(-#ppt_h/2)" to="(#ppt_y)" calcmode="lin" valueType="num">
                                      <p:cBhvr>
                                        <p:cTn id="25" dur="1000" fill="hold">
                                          <p:stCondLst>
                                            <p:cond delay="0"/>
                                          </p:stCondLst>
                                        </p:cTn>
                                        <p:tgtEl>
                                          <p:spTgt spid="3">
                                            <p:txEl>
                                              <p:pRg st="2" end="2"/>
                                            </p:txEl>
                                          </p:spTgt>
                                        </p:tgtEl>
                                        <p:attrNameLst>
                                          <p:attrName>ppt_y</p:attrName>
                                        </p:attrNameLst>
                                      </p:cBhvr>
                                    </p:anim>
                                    <p:animRot by="21600000">
                                      <p:cBhvr>
                                        <p:cTn id="26" dur="10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a:solidFill>
                  <a:srgbClr val="FFFF00"/>
                </a:solidFill>
                <a:cs typeface="B Titr" pitchFamily="2" charset="-78"/>
              </a:rPr>
              <a:t>بایسته های معرفتی</a:t>
            </a:r>
          </a:p>
        </p:txBody>
      </p:sp>
      <p:sp>
        <p:nvSpPr>
          <p:cNvPr id="6" name="Line Callout 2 5"/>
          <p:cNvSpPr/>
          <p:nvPr/>
        </p:nvSpPr>
        <p:spPr>
          <a:xfrm>
            <a:off x="467544" y="1803588"/>
            <a:ext cx="6264696" cy="1080120"/>
          </a:xfrm>
          <a:prstGeom prst="borderCallout2">
            <a:avLst>
              <a:gd name="adj1" fmla="val 49851"/>
              <a:gd name="adj2" fmla="val 101448"/>
              <a:gd name="adj3" fmla="val 49396"/>
              <a:gd name="adj4" fmla="val 110201"/>
              <a:gd name="adj5" fmla="val 171546"/>
              <a:gd name="adj6" fmla="val 13037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700" dirty="0"/>
              <a:t>	</a:t>
            </a:r>
            <a:r>
              <a:rPr lang="fa-IR" sz="2700" b="1" dirty="0">
                <a:solidFill>
                  <a:srgbClr val="211E54"/>
                </a:solidFill>
                <a:cs typeface="B Nazanin" pitchFamily="2" charset="-78"/>
              </a:rPr>
              <a:t>تبیین دوراندیشی رهبر معظم انقلاب</a:t>
            </a:r>
            <a:endParaRPr lang="en-US" sz="2700" b="1" dirty="0">
              <a:solidFill>
                <a:srgbClr val="211E54"/>
              </a:solidFill>
              <a:cs typeface="B Nazanin" pitchFamily="2" charset="-78"/>
            </a:endParaRPr>
          </a:p>
        </p:txBody>
      </p:sp>
      <p:sp>
        <p:nvSpPr>
          <p:cNvPr id="7" name="Line Callout 2 6"/>
          <p:cNvSpPr/>
          <p:nvPr/>
        </p:nvSpPr>
        <p:spPr>
          <a:xfrm>
            <a:off x="480539" y="3118108"/>
            <a:ext cx="6264696" cy="1080120"/>
          </a:xfrm>
          <a:prstGeom prst="borderCallout2">
            <a:avLst>
              <a:gd name="adj1" fmla="val 49851"/>
              <a:gd name="adj2" fmla="val 101448"/>
              <a:gd name="adj3" fmla="val 49396"/>
              <a:gd name="adj4" fmla="val 110201"/>
              <a:gd name="adj5" fmla="val 48930"/>
              <a:gd name="adj6" fmla="val 13081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wrap="square" rIns="0" bIns="0" rtlCol="0" anchor="ctr"/>
          <a:lstStyle/>
          <a:p>
            <a:pPr algn="ctr" defTabSz="0" rtl="1"/>
            <a:r>
              <a:rPr lang="fa-IR" sz="2700" dirty="0"/>
              <a:t>	</a:t>
            </a:r>
            <a:r>
              <a:rPr lang="fa-IR" sz="2700" b="1" dirty="0" smtClean="0">
                <a:solidFill>
                  <a:srgbClr val="211E54"/>
                </a:solidFill>
                <a:cs typeface="B Nazanin" pitchFamily="2" charset="-78"/>
              </a:rPr>
              <a:t>انتقال </a:t>
            </a:r>
            <a:r>
              <a:rPr lang="fa-IR" sz="2700" b="1" dirty="0">
                <a:solidFill>
                  <a:srgbClr val="211E54"/>
                </a:solidFill>
                <a:cs typeface="B Nazanin" pitchFamily="2" charset="-78"/>
              </a:rPr>
              <a:t>تحلیل ها از ترامپ ستیزی به </a:t>
            </a:r>
            <a:r>
              <a:rPr lang="fa-IR" sz="2700" b="1" dirty="0" smtClean="0">
                <a:solidFill>
                  <a:srgbClr val="211E54"/>
                </a:solidFill>
                <a:cs typeface="B Nazanin" pitchFamily="2" charset="-78"/>
              </a:rPr>
              <a:t>استکبارستیزی</a:t>
            </a:r>
            <a:endParaRPr lang="en-US" sz="2700" b="1" dirty="0">
              <a:solidFill>
                <a:srgbClr val="211E54"/>
              </a:solidFill>
              <a:cs typeface="B Nazanin" pitchFamily="2" charset="-78"/>
            </a:endParaRPr>
          </a:p>
        </p:txBody>
      </p:sp>
      <p:sp>
        <p:nvSpPr>
          <p:cNvPr id="8" name="Line Callout 2 7"/>
          <p:cNvSpPr/>
          <p:nvPr/>
        </p:nvSpPr>
        <p:spPr>
          <a:xfrm>
            <a:off x="467544" y="4437112"/>
            <a:ext cx="6264696" cy="1080120"/>
          </a:xfrm>
          <a:prstGeom prst="borderCallout2">
            <a:avLst>
              <a:gd name="adj1" fmla="val 49851"/>
              <a:gd name="adj2" fmla="val 101448"/>
              <a:gd name="adj3" fmla="val 49396"/>
              <a:gd name="adj4" fmla="val 110201"/>
              <a:gd name="adj5" fmla="val -72560"/>
              <a:gd name="adj6" fmla="val 13099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0" bIns="0" numCol="1" spcCol="0" rtlCol="0" fromWordArt="0" anchor="ctr" anchorCtr="0" forceAA="0" compatLnSpc="1">
            <a:prstTxWarp prst="textNoShape">
              <a:avLst/>
            </a:prstTxWarp>
            <a:noAutofit/>
          </a:bodyPr>
          <a:lstStyle/>
          <a:p>
            <a:pPr algn="ctr" defTabSz="0" rtl="1"/>
            <a:r>
              <a:rPr lang="fa-IR" sz="2700" dirty="0">
                <a:solidFill>
                  <a:srgbClr val="211E54"/>
                </a:solidFill>
              </a:rPr>
              <a:t>	</a:t>
            </a:r>
            <a:r>
              <a:rPr lang="fa-IR" sz="2700" b="1" dirty="0">
                <a:solidFill>
                  <a:srgbClr val="211E54"/>
                </a:solidFill>
                <a:cs typeface="B Nazanin" pitchFamily="2" charset="-78"/>
              </a:rPr>
              <a:t>کارآیی اقتصاد مقاومتی</a:t>
            </a:r>
            <a:endParaRPr lang="en-US" sz="2700" b="1" dirty="0">
              <a:solidFill>
                <a:srgbClr val="211E54"/>
              </a:solidFill>
              <a:cs typeface="B Nazanin" pitchFamily="2" charset="-78"/>
            </a:endParaRPr>
          </a:p>
        </p:txBody>
      </p:sp>
    </p:spTree>
    <p:extLst>
      <p:ext uri="{BB962C8B-B14F-4D97-AF65-F5344CB8AC3E}">
        <p14:creationId xmlns:p14="http://schemas.microsoft.com/office/powerpoint/2010/main" val="49873979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ppt_x"/>
                                          </p:val>
                                        </p:tav>
                                        <p:tav tm="100000">
                                          <p:val>
                                            <p:strVal val="#ppt_x"/>
                                          </p:val>
                                        </p:tav>
                                      </p:tavLst>
                                    </p:anim>
                                    <p:anim calcmode="lin" valueType="num">
                                      <p:cBhvr additive="base">
                                        <p:cTn id="20"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a:solidFill>
                  <a:srgbClr val="FFFF00"/>
                </a:solidFill>
                <a:cs typeface="B Titr" pitchFamily="2" charset="-78"/>
              </a:rPr>
              <a:t>بایسته های تحلیلی و رفتاری</a:t>
            </a:r>
          </a:p>
        </p:txBody>
      </p:sp>
      <p:sp>
        <p:nvSpPr>
          <p:cNvPr id="3" name="Rounded Rectangle 2"/>
          <p:cNvSpPr/>
          <p:nvPr/>
        </p:nvSpPr>
        <p:spPr>
          <a:xfrm>
            <a:off x="1907704" y="1340768"/>
            <a:ext cx="5760640" cy="7200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solidFill>
                  <a:srgbClr val="C00000"/>
                </a:solidFill>
                <a:cs typeface="B Titr" pitchFamily="2" charset="-78"/>
              </a:rPr>
              <a:t>تاکید بر اختلافات راهبردی میان ایران و آمریکا</a:t>
            </a:r>
            <a:endParaRPr lang="en-US" sz="2400" dirty="0">
              <a:solidFill>
                <a:srgbClr val="C00000"/>
              </a:solidFill>
              <a:cs typeface="B Titr" pitchFamily="2" charset="-78"/>
            </a:endParaRPr>
          </a:p>
        </p:txBody>
      </p:sp>
      <p:sp>
        <p:nvSpPr>
          <p:cNvPr id="10" name="Rounded Rectangle 9"/>
          <p:cNvSpPr/>
          <p:nvPr/>
        </p:nvSpPr>
        <p:spPr>
          <a:xfrm>
            <a:off x="1907704" y="2348880"/>
            <a:ext cx="5760640" cy="7200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solidFill>
                  <a:srgbClr val="C00000"/>
                </a:solidFill>
                <a:cs typeface="B Titr" pitchFamily="2" charset="-78"/>
              </a:rPr>
              <a:t>عدم تمرکز بر </a:t>
            </a:r>
            <a:r>
              <a:rPr lang="fa-IR" sz="2400" b="1" dirty="0" smtClean="0">
                <a:solidFill>
                  <a:srgbClr val="C00000"/>
                </a:solidFill>
                <a:cs typeface="B Titr" pitchFamily="2" charset="-78"/>
              </a:rPr>
              <a:t>سپاه</a:t>
            </a:r>
            <a:endParaRPr lang="en-US" dirty="0"/>
          </a:p>
        </p:txBody>
      </p:sp>
      <p:sp>
        <p:nvSpPr>
          <p:cNvPr id="11" name="Rounded Rectangle 10"/>
          <p:cNvSpPr/>
          <p:nvPr/>
        </p:nvSpPr>
        <p:spPr>
          <a:xfrm>
            <a:off x="1907704" y="3356992"/>
            <a:ext cx="5760640" cy="7200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solidFill>
                  <a:srgbClr val="C00000"/>
                </a:solidFill>
                <a:cs typeface="B Titr" pitchFamily="2" charset="-78"/>
              </a:rPr>
              <a:t>بازی پلیس خوب و پلیس بد</a:t>
            </a:r>
            <a:endParaRPr lang="en-US" sz="2400" b="1" dirty="0">
              <a:solidFill>
                <a:srgbClr val="C00000"/>
              </a:solidFill>
              <a:cs typeface="B Titr" pitchFamily="2" charset="-78"/>
            </a:endParaRPr>
          </a:p>
        </p:txBody>
      </p:sp>
      <p:sp>
        <p:nvSpPr>
          <p:cNvPr id="12" name="Rounded Rectangle 11"/>
          <p:cNvSpPr/>
          <p:nvPr/>
        </p:nvSpPr>
        <p:spPr>
          <a:xfrm>
            <a:off x="1887793" y="4365104"/>
            <a:ext cx="5760640" cy="7200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solidFill>
                  <a:srgbClr val="C00000"/>
                </a:solidFill>
                <a:cs typeface="B Titr" pitchFamily="2" charset="-78"/>
              </a:rPr>
              <a:t>تمرکز بر وحدت</a:t>
            </a:r>
            <a:endParaRPr lang="en-US" sz="2400" b="1" dirty="0">
              <a:solidFill>
                <a:srgbClr val="C00000"/>
              </a:solidFill>
              <a:cs typeface="B Titr" pitchFamily="2" charset="-78"/>
            </a:endParaRPr>
          </a:p>
        </p:txBody>
      </p:sp>
      <p:sp>
        <p:nvSpPr>
          <p:cNvPr id="13" name="Rounded Rectangle 12"/>
          <p:cNvSpPr/>
          <p:nvPr/>
        </p:nvSpPr>
        <p:spPr>
          <a:xfrm>
            <a:off x="1887793" y="5373216"/>
            <a:ext cx="5760640" cy="72008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a:solidFill>
                  <a:srgbClr val="C00000"/>
                </a:solidFill>
                <a:cs typeface="B Titr" pitchFamily="2" charset="-78"/>
              </a:rPr>
              <a:t>مطالبه جهت اجرای اقتصاد مقاومتی</a:t>
            </a:r>
            <a:endParaRPr lang="en-US" sz="2400" b="1" dirty="0">
              <a:solidFill>
                <a:srgbClr val="C00000"/>
              </a:solidFill>
              <a:cs typeface="B Titr" pitchFamily="2" charset="-78"/>
            </a:endParaRPr>
          </a:p>
        </p:txBody>
      </p:sp>
      <p:sp>
        <p:nvSpPr>
          <p:cNvPr id="4" name="Striped Right Arrow 3">
            <a:hlinkClick r:id="rId2" action="ppaction://hlinksldjump"/>
          </p:cNvPr>
          <p:cNvSpPr/>
          <p:nvPr/>
        </p:nvSpPr>
        <p:spPr>
          <a:xfrm rot="10800000">
            <a:off x="827584" y="1268760"/>
            <a:ext cx="936104"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61040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fltVal val="0"/>
                                          </p:val>
                                        </p:tav>
                                        <p:tav tm="100000">
                                          <p:val>
                                            <p:strVal val="#ppt_w"/>
                                          </p:val>
                                        </p:tav>
                                      </p:tavLst>
                                    </p:anim>
                                    <p:anim calcmode="lin" valueType="num">
                                      <p:cBhvr>
                                        <p:cTn id="22" dur="1000" fill="hold"/>
                                        <p:tgtEl>
                                          <p:spTgt spid="10"/>
                                        </p:tgtEl>
                                        <p:attrNameLst>
                                          <p:attrName>ppt_h</p:attrName>
                                        </p:attrNameLst>
                                      </p:cBhvr>
                                      <p:tavLst>
                                        <p:tav tm="0">
                                          <p:val>
                                            <p:fltVal val="0"/>
                                          </p:val>
                                        </p:tav>
                                        <p:tav tm="100000">
                                          <p:val>
                                            <p:strVal val="#ppt_h"/>
                                          </p:val>
                                        </p:tav>
                                      </p:tavLst>
                                    </p:anim>
                                    <p:anim calcmode="lin" valueType="num">
                                      <p:cBhvr>
                                        <p:cTn id="23" dur="1000" fill="hold"/>
                                        <p:tgtEl>
                                          <p:spTgt spid="10"/>
                                        </p:tgtEl>
                                        <p:attrNameLst>
                                          <p:attrName>style.rotation</p:attrName>
                                        </p:attrNameLst>
                                      </p:cBhvr>
                                      <p:tavLst>
                                        <p:tav tm="0">
                                          <p:val>
                                            <p:fltVal val="90"/>
                                          </p:val>
                                        </p:tav>
                                        <p:tav tm="100000">
                                          <p:val>
                                            <p:fltVal val="0"/>
                                          </p:val>
                                        </p:tav>
                                      </p:tavLst>
                                    </p:anim>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1000" fill="hold"/>
                                        <p:tgtEl>
                                          <p:spTgt spid="11"/>
                                        </p:tgtEl>
                                        <p:attrNameLst>
                                          <p:attrName>ppt_w</p:attrName>
                                        </p:attrNameLst>
                                      </p:cBhvr>
                                      <p:tavLst>
                                        <p:tav tm="0">
                                          <p:val>
                                            <p:fltVal val="0"/>
                                          </p:val>
                                        </p:tav>
                                        <p:tav tm="100000">
                                          <p:val>
                                            <p:strVal val="#ppt_w"/>
                                          </p:val>
                                        </p:tav>
                                      </p:tavLst>
                                    </p:anim>
                                    <p:anim calcmode="lin" valueType="num">
                                      <p:cBhvr>
                                        <p:cTn id="30" dur="1000" fill="hold"/>
                                        <p:tgtEl>
                                          <p:spTgt spid="11"/>
                                        </p:tgtEl>
                                        <p:attrNameLst>
                                          <p:attrName>ppt_h</p:attrName>
                                        </p:attrNameLst>
                                      </p:cBhvr>
                                      <p:tavLst>
                                        <p:tav tm="0">
                                          <p:val>
                                            <p:fltVal val="0"/>
                                          </p:val>
                                        </p:tav>
                                        <p:tav tm="100000">
                                          <p:val>
                                            <p:strVal val="#ppt_h"/>
                                          </p:val>
                                        </p:tav>
                                      </p:tavLst>
                                    </p:anim>
                                    <p:anim calcmode="lin" valueType="num">
                                      <p:cBhvr>
                                        <p:cTn id="31" dur="1000" fill="hold"/>
                                        <p:tgtEl>
                                          <p:spTgt spid="11"/>
                                        </p:tgtEl>
                                        <p:attrNameLst>
                                          <p:attrName>style.rotation</p:attrName>
                                        </p:attrNameLst>
                                      </p:cBhvr>
                                      <p:tavLst>
                                        <p:tav tm="0">
                                          <p:val>
                                            <p:fltVal val="90"/>
                                          </p:val>
                                        </p:tav>
                                        <p:tav tm="100000">
                                          <p:val>
                                            <p:fltVal val="0"/>
                                          </p:val>
                                        </p:tav>
                                      </p:tavLst>
                                    </p:anim>
                                    <p:animEffect transition="in" filter="fade">
                                      <p:cBhvr>
                                        <p:cTn id="32" dur="1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1000" fill="hold"/>
                                        <p:tgtEl>
                                          <p:spTgt spid="12"/>
                                        </p:tgtEl>
                                        <p:attrNameLst>
                                          <p:attrName>ppt_w</p:attrName>
                                        </p:attrNameLst>
                                      </p:cBhvr>
                                      <p:tavLst>
                                        <p:tav tm="0">
                                          <p:val>
                                            <p:fltVal val="0"/>
                                          </p:val>
                                        </p:tav>
                                        <p:tav tm="100000">
                                          <p:val>
                                            <p:strVal val="#ppt_w"/>
                                          </p:val>
                                        </p:tav>
                                      </p:tavLst>
                                    </p:anim>
                                    <p:anim calcmode="lin" valueType="num">
                                      <p:cBhvr>
                                        <p:cTn id="38" dur="1000" fill="hold"/>
                                        <p:tgtEl>
                                          <p:spTgt spid="12"/>
                                        </p:tgtEl>
                                        <p:attrNameLst>
                                          <p:attrName>ppt_h</p:attrName>
                                        </p:attrNameLst>
                                      </p:cBhvr>
                                      <p:tavLst>
                                        <p:tav tm="0">
                                          <p:val>
                                            <p:fltVal val="0"/>
                                          </p:val>
                                        </p:tav>
                                        <p:tav tm="100000">
                                          <p:val>
                                            <p:strVal val="#ppt_h"/>
                                          </p:val>
                                        </p:tav>
                                      </p:tavLst>
                                    </p:anim>
                                    <p:anim calcmode="lin" valueType="num">
                                      <p:cBhvr>
                                        <p:cTn id="39" dur="1000" fill="hold"/>
                                        <p:tgtEl>
                                          <p:spTgt spid="12"/>
                                        </p:tgtEl>
                                        <p:attrNameLst>
                                          <p:attrName>style.rotation</p:attrName>
                                        </p:attrNameLst>
                                      </p:cBhvr>
                                      <p:tavLst>
                                        <p:tav tm="0">
                                          <p:val>
                                            <p:fltVal val="90"/>
                                          </p:val>
                                        </p:tav>
                                        <p:tav tm="100000">
                                          <p:val>
                                            <p:fltVal val="0"/>
                                          </p:val>
                                        </p:tav>
                                      </p:tavLst>
                                    </p:anim>
                                    <p:animEffect transition="in" filter="fade">
                                      <p:cBhvr>
                                        <p:cTn id="40" dur="1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1000" fill="hold"/>
                                        <p:tgtEl>
                                          <p:spTgt spid="13"/>
                                        </p:tgtEl>
                                        <p:attrNameLst>
                                          <p:attrName>ppt_w</p:attrName>
                                        </p:attrNameLst>
                                      </p:cBhvr>
                                      <p:tavLst>
                                        <p:tav tm="0">
                                          <p:val>
                                            <p:fltVal val="0"/>
                                          </p:val>
                                        </p:tav>
                                        <p:tav tm="100000">
                                          <p:val>
                                            <p:strVal val="#ppt_w"/>
                                          </p:val>
                                        </p:tav>
                                      </p:tavLst>
                                    </p:anim>
                                    <p:anim calcmode="lin" valueType="num">
                                      <p:cBhvr>
                                        <p:cTn id="46" dur="1000" fill="hold"/>
                                        <p:tgtEl>
                                          <p:spTgt spid="13"/>
                                        </p:tgtEl>
                                        <p:attrNameLst>
                                          <p:attrName>ppt_h</p:attrName>
                                        </p:attrNameLst>
                                      </p:cBhvr>
                                      <p:tavLst>
                                        <p:tav tm="0">
                                          <p:val>
                                            <p:fltVal val="0"/>
                                          </p:val>
                                        </p:tav>
                                        <p:tav tm="100000">
                                          <p:val>
                                            <p:strVal val="#ppt_h"/>
                                          </p:val>
                                        </p:tav>
                                      </p:tavLst>
                                    </p:anim>
                                    <p:anim calcmode="lin" valueType="num">
                                      <p:cBhvr>
                                        <p:cTn id="47" dur="1000" fill="hold"/>
                                        <p:tgtEl>
                                          <p:spTgt spid="13"/>
                                        </p:tgtEl>
                                        <p:attrNameLst>
                                          <p:attrName>style.rotation</p:attrName>
                                        </p:attrNameLst>
                                      </p:cBhvr>
                                      <p:tavLst>
                                        <p:tav tm="0">
                                          <p:val>
                                            <p:fltVal val="90"/>
                                          </p:val>
                                        </p:tav>
                                        <p:tav tm="100000">
                                          <p:val>
                                            <p:fltVal val="0"/>
                                          </p:val>
                                        </p:tav>
                                      </p:tavLst>
                                    </p:anim>
                                    <p:animEffect transition="in" filter="fade">
                                      <p:cBhvr>
                                        <p:cTn id="4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2" grpId="0" animBg="1"/>
      <p:bldP spid="1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a:solidFill>
                  <a:srgbClr val="FFFF00"/>
                </a:solidFill>
                <a:cs typeface="B Titr" pitchFamily="2" charset="-78"/>
              </a:rPr>
              <a:t>بایسته های تحلیلی و محتوایی رسانه ها</a:t>
            </a:r>
          </a:p>
        </p:txBody>
      </p:sp>
      <p:sp>
        <p:nvSpPr>
          <p:cNvPr id="4" name="Right Brace 3"/>
          <p:cNvSpPr/>
          <p:nvPr/>
        </p:nvSpPr>
        <p:spPr>
          <a:xfrm>
            <a:off x="5868144" y="1988840"/>
            <a:ext cx="564803" cy="3456384"/>
          </a:xfrm>
          <a:prstGeom prst="rightBrace">
            <a:avLst>
              <a:gd name="adj1" fmla="val 31741"/>
              <a:gd name="adj2" fmla="val 50661"/>
            </a:avLst>
          </a:prstGeom>
          <a:ln w="635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323528" y="1208941"/>
            <a:ext cx="5400600" cy="4278094"/>
          </a:xfrm>
          <a:prstGeom prst="rect">
            <a:avLst/>
          </a:prstGeom>
          <a:noFill/>
        </p:spPr>
        <p:txBody>
          <a:bodyPr wrap="square" rtlCol="0">
            <a:spAutoFit/>
          </a:bodyPr>
          <a:lstStyle/>
          <a:p>
            <a:pPr algn="r" rtl="1">
              <a:lnSpc>
                <a:spcPct val="300000"/>
              </a:lnSpc>
            </a:pPr>
            <a:r>
              <a:rPr lang="fa-IR" sz="3200" dirty="0">
                <a:solidFill>
                  <a:srgbClr val="FFC000"/>
                </a:solidFill>
                <a:cs typeface="B Titr" pitchFamily="2" charset="-78"/>
              </a:rPr>
              <a:t>شرطی نکردن فضای </a:t>
            </a:r>
            <a:r>
              <a:rPr lang="fa-IR" sz="3200" dirty="0" smtClean="0">
                <a:solidFill>
                  <a:srgbClr val="FFC000"/>
                </a:solidFill>
                <a:cs typeface="B Titr" pitchFamily="2" charset="-78"/>
              </a:rPr>
              <a:t>جامعه</a:t>
            </a:r>
            <a:endParaRPr lang="en-US" sz="3200" dirty="0" smtClean="0">
              <a:solidFill>
                <a:srgbClr val="FFC000"/>
              </a:solidFill>
              <a:cs typeface="B Titr" pitchFamily="2" charset="-78"/>
            </a:endParaRPr>
          </a:p>
          <a:p>
            <a:pPr algn="r" rtl="1">
              <a:lnSpc>
                <a:spcPct val="300000"/>
              </a:lnSpc>
            </a:pPr>
            <a:r>
              <a:rPr lang="fa-IR" sz="3200" b="1" dirty="0">
                <a:solidFill>
                  <a:srgbClr val="FFC000"/>
                </a:solidFill>
                <a:cs typeface="B Titr" pitchFamily="2" charset="-78"/>
              </a:rPr>
              <a:t>اولویت بندی و پرهیز از </a:t>
            </a:r>
            <a:r>
              <a:rPr lang="fa-IR" sz="3200" b="1" dirty="0" smtClean="0">
                <a:solidFill>
                  <a:srgbClr val="FFC000"/>
                </a:solidFill>
                <a:cs typeface="B Titr" pitchFamily="2" charset="-78"/>
              </a:rPr>
              <a:t>حواشی</a:t>
            </a:r>
            <a:endParaRPr lang="en-US" sz="3200" b="1" dirty="0" smtClean="0">
              <a:solidFill>
                <a:srgbClr val="FFC000"/>
              </a:solidFill>
              <a:cs typeface="B Titr" pitchFamily="2" charset="-78"/>
            </a:endParaRPr>
          </a:p>
          <a:p>
            <a:pPr algn="r" rtl="1">
              <a:lnSpc>
                <a:spcPct val="300000"/>
              </a:lnSpc>
            </a:pPr>
            <a:r>
              <a:rPr lang="fa-IR" sz="3200" b="1" dirty="0">
                <a:solidFill>
                  <a:srgbClr val="FFC000"/>
                </a:solidFill>
                <a:cs typeface="B Titr" pitchFamily="2" charset="-78"/>
              </a:rPr>
              <a:t>اجتناب از ایجاد هراس</a:t>
            </a:r>
            <a:endParaRPr lang="en-US" sz="3200" dirty="0">
              <a:solidFill>
                <a:srgbClr val="FFC000"/>
              </a:solidFill>
              <a:cs typeface="B Titr" pitchFamily="2" charset="-78"/>
            </a:endParaRPr>
          </a:p>
        </p:txBody>
      </p:sp>
    </p:spTree>
    <p:extLst>
      <p:ext uri="{BB962C8B-B14F-4D97-AF65-F5344CB8AC3E}">
        <p14:creationId xmlns:p14="http://schemas.microsoft.com/office/powerpoint/2010/main" val="353117169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75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9" dur="75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5">
                                            <p:txEl>
                                              <p:pRg st="1" end="1"/>
                                            </p:txEl>
                                          </p:spTgt>
                                        </p:tgtEl>
                                        <p:attrNameLst>
                                          <p:attrName>style.visibility</p:attrName>
                                        </p:attrNameLst>
                                      </p:cBhvr>
                                      <p:to>
                                        <p:strVal val="visible"/>
                                      </p:to>
                                    </p:set>
                                    <p:anim calcmode="lin" valueType="num">
                                      <p:cBhvr>
                                        <p:cTn id="16" dur="750" fill="hold"/>
                                        <p:tgtEl>
                                          <p:spTgt spid="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750" fill="hold"/>
                                        <p:tgtEl>
                                          <p:spTgt spid="5">
                                            <p:txEl>
                                              <p:pRg st="1" end="1"/>
                                            </p:txEl>
                                          </p:spTgt>
                                        </p:tgtEl>
                                        <p:attrNameLst>
                                          <p:attrName>ppt_y</p:attrName>
                                        </p:attrNameLst>
                                      </p:cBhvr>
                                      <p:tavLst>
                                        <p:tav tm="0">
                                          <p:val>
                                            <p:strVal val="#ppt_y"/>
                                          </p:val>
                                        </p:tav>
                                        <p:tav tm="100000">
                                          <p:val>
                                            <p:strVal val="#ppt_y"/>
                                          </p:val>
                                        </p:tav>
                                      </p:tavLst>
                                    </p:anim>
                                    <p:anim calcmode="lin" valueType="num">
                                      <p:cBhvr>
                                        <p:cTn id="18" dur="750" fill="hold"/>
                                        <p:tgtEl>
                                          <p:spTgt spid="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750" fill="hold"/>
                                        <p:tgtEl>
                                          <p:spTgt spid="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750" tmFilter="0,0; .5, 1; 1, 1"/>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p:cTn id="25" dur="750" fill="hold"/>
                                        <p:tgtEl>
                                          <p:spTgt spid="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750" fill="hold"/>
                                        <p:tgtEl>
                                          <p:spTgt spid="5">
                                            <p:txEl>
                                              <p:pRg st="2" end="2"/>
                                            </p:txEl>
                                          </p:spTgt>
                                        </p:tgtEl>
                                        <p:attrNameLst>
                                          <p:attrName>ppt_y</p:attrName>
                                        </p:attrNameLst>
                                      </p:cBhvr>
                                      <p:tavLst>
                                        <p:tav tm="0">
                                          <p:val>
                                            <p:strVal val="#ppt_y"/>
                                          </p:val>
                                        </p:tav>
                                        <p:tav tm="100000">
                                          <p:val>
                                            <p:strVal val="#ppt_y"/>
                                          </p:val>
                                        </p:tav>
                                      </p:tavLst>
                                    </p:anim>
                                    <p:anim calcmode="lin" valueType="num">
                                      <p:cBhvr>
                                        <p:cTn id="27" dur="750" fill="hold"/>
                                        <p:tgtEl>
                                          <p:spTgt spid="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750" fill="hold"/>
                                        <p:tgtEl>
                                          <p:spTgt spid="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750" tmFilter="0,0; .5, 1; 1, 1"/>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152400"/>
            <a:ext cx="1094656" cy="566738"/>
          </a:xfrm>
        </p:spPr>
        <p:txBody>
          <a:bodyPr/>
          <a:lstStyle/>
          <a:p>
            <a:r>
              <a:rPr lang="fa-IR" sz="2800" dirty="0">
                <a:solidFill>
                  <a:srgbClr val="FFFF00"/>
                </a:solidFill>
                <a:cs typeface="B Titr" pitchFamily="2" charset="-78"/>
              </a:rPr>
              <a:t>پایان</a:t>
            </a:r>
            <a:endParaRPr lang="en-US" sz="2800" dirty="0">
              <a:solidFill>
                <a:srgbClr val="FFFF00"/>
              </a:solidFill>
              <a:cs typeface="B Titr" pitchFamily="2" charset="-78"/>
            </a:endParaRPr>
          </a:p>
        </p:txBody>
      </p:sp>
      <p:sp>
        <p:nvSpPr>
          <p:cNvPr id="7" name="Text Placeholder 6"/>
          <p:cNvSpPr>
            <a:spLocks noGrp="1"/>
          </p:cNvSpPr>
          <p:nvPr>
            <p:ph type="body" sz="half" idx="2"/>
          </p:nvPr>
        </p:nvSpPr>
        <p:spPr>
          <a:xfrm>
            <a:off x="381000" y="5517232"/>
            <a:ext cx="5486400" cy="864096"/>
          </a:xfrm>
        </p:spPr>
        <p:txBody>
          <a:bodyPr/>
          <a:lstStyle/>
          <a:p>
            <a:pPr algn="ctr"/>
            <a:r>
              <a:rPr lang="fa-IR" sz="2800" b="1" dirty="0" smtClean="0">
                <a:cs typeface="B Zar" panose="00000400000000000000" pitchFamily="2" charset="-78"/>
              </a:rPr>
              <a:t>معاونت سیاسی نمایندگی ولی فقیه در </a:t>
            </a:r>
            <a:r>
              <a:rPr lang="fa-IR" sz="2800" b="1" dirty="0" smtClean="0">
                <a:cs typeface="B Zar" panose="00000400000000000000" pitchFamily="2" charset="-78"/>
              </a:rPr>
              <a:t>سپاه</a:t>
            </a:r>
            <a:endParaRPr lang="en-US" sz="2800" b="1" dirty="0" smtClean="0">
              <a:cs typeface="B Zar" panose="00000400000000000000" pitchFamily="2" charset="-78"/>
            </a:endParaRPr>
          </a:p>
        </p:txBody>
      </p:sp>
      <p:sp>
        <p:nvSpPr>
          <p:cNvPr id="2" name="TextBox 1"/>
          <p:cNvSpPr txBox="1"/>
          <p:nvPr/>
        </p:nvSpPr>
        <p:spPr>
          <a:xfrm>
            <a:off x="6012160" y="1243494"/>
            <a:ext cx="2880320" cy="3985706"/>
          </a:xfrm>
          <a:prstGeom prst="rect">
            <a:avLst/>
          </a:prstGeom>
          <a:noFill/>
        </p:spPr>
        <p:txBody>
          <a:bodyPr wrap="square" rtlCol="1">
            <a:spAutoFit/>
          </a:bodyPr>
          <a:lstStyle/>
          <a:p>
            <a:pPr algn="ctr">
              <a:lnSpc>
                <a:spcPct val="200000"/>
              </a:lnSpc>
            </a:pPr>
            <a:r>
              <a:rPr lang="fa-IR" sz="4400" dirty="0" smtClean="0">
                <a:solidFill>
                  <a:srgbClr val="92D050"/>
                </a:solidFill>
                <a:cs typeface="B Titr" panose="00000700000000000000" pitchFamily="2" charset="-78"/>
              </a:rPr>
              <a:t>با تشکر از حسن توجه شما عزیزان</a:t>
            </a:r>
            <a:endParaRPr lang="fa-IR" sz="4400" dirty="0">
              <a:solidFill>
                <a:srgbClr val="92D050"/>
              </a:solidFill>
              <a:cs typeface="B Titr" panose="000007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849" y="1526211"/>
            <a:ext cx="5099248" cy="322274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indefinite" fill="remove" nodeType="clickEffect">
                                  <p:stCondLst>
                                    <p:cond delay="0"/>
                                  </p:stCondLst>
                                  <p:endCondLst>
                                    <p:cond evt="onNext" delay="0">
                                      <p:tgtEl>
                                        <p:sldTgt/>
                                      </p:tgtEl>
                                    </p:cond>
                                  </p:endCondLst>
                                  <p:childTnLst>
                                    <p:animClr clrSpc="rgb" dir="cw">
                                      <p:cBhvr override="childStyle">
                                        <p:cTn id="6" dur="250" autoRev="1" fill="remove"/>
                                        <p:tgtEl>
                                          <p:spTgt spid="2">
                                            <p:txEl>
                                              <p:pRg st="0" end="0"/>
                                            </p:txEl>
                                          </p:spTgt>
                                        </p:tgtEl>
                                        <p:attrNameLst>
                                          <p:attrName>style.color</p:attrName>
                                        </p:attrNameLst>
                                      </p:cBhvr>
                                      <p:to>
                                        <a:schemeClr val="bg1"/>
                                      </p:to>
                                    </p:animClr>
                                    <p:animClr clrSpc="rgb" dir="cw">
                                      <p:cBhvr>
                                        <p:cTn id="7" dur="250" autoRev="1" fill="remove"/>
                                        <p:tgtEl>
                                          <p:spTgt spid="2">
                                            <p:txEl>
                                              <p:pRg st="0" end="0"/>
                                            </p:txEl>
                                          </p:spTgt>
                                        </p:tgtEl>
                                        <p:attrNameLst>
                                          <p:attrName>fillcolor</p:attrName>
                                        </p:attrNameLst>
                                      </p:cBhvr>
                                      <p:to>
                                        <a:schemeClr val="bg1"/>
                                      </p:to>
                                    </p:animClr>
                                    <p:set>
                                      <p:cBhvr>
                                        <p:cTn id="8" dur="250" autoRev="1" fill="remove"/>
                                        <p:tgtEl>
                                          <p:spTgt spid="2">
                                            <p:txEl>
                                              <p:pRg st="0" end="0"/>
                                            </p:txEl>
                                          </p:spTgt>
                                        </p:tgtEl>
                                        <p:attrNameLst>
                                          <p:attrName>fill.type</p:attrName>
                                        </p:attrNameLst>
                                      </p:cBhvr>
                                      <p:to>
                                        <p:strVal val="solid"/>
                                      </p:to>
                                    </p:set>
                                    <p:set>
                                      <p:cBhvr>
                                        <p:cTn id="9" dur="250" autoRev="1" fill="remove"/>
                                        <p:tgtEl>
                                          <p:spTgt spid="2">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3200" dirty="0" smtClean="0">
                <a:solidFill>
                  <a:srgbClr val="FFFF00"/>
                </a:solidFill>
                <a:cs typeface="B Titr" pitchFamily="2" charset="-78"/>
              </a:rPr>
              <a:t>کلیات راهبرد جدید آمریکا علیه ایران</a:t>
            </a:r>
            <a:endParaRPr lang="en-US" sz="3200" dirty="0">
              <a:solidFill>
                <a:srgbClr val="FFFF00"/>
              </a:solidFill>
              <a:cs typeface="B Titr" pitchFamily="2" charset="-78"/>
            </a:endParaRPr>
          </a:p>
        </p:txBody>
      </p:sp>
      <p:sp>
        <p:nvSpPr>
          <p:cNvPr id="3" name="Content Placeholder 2"/>
          <p:cNvSpPr>
            <a:spLocks noGrp="1"/>
          </p:cNvSpPr>
          <p:nvPr>
            <p:ph idx="1"/>
          </p:nvPr>
        </p:nvSpPr>
        <p:spPr>
          <a:xfrm>
            <a:off x="179512" y="1556792"/>
            <a:ext cx="8507288" cy="4844008"/>
          </a:xfrm>
        </p:spPr>
        <p:txBody>
          <a:bodyPr/>
          <a:lstStyle/>
          <a:p>
            <a:pPr marL="0" indent="0" algn="r" rtl="1">
              <a:buNone/>
            </a:pPr>
            <a:r>
              <a:rPr lang="fa-IR" sz="4400" b="1" dirty="0" smtClean="0">
                <a:solidFill>
                  <a:srgbClr val="FFC000"/>
                </a:solidFill>
                <a:cs typeface="B Davat" pitchFamily="2" charset="-78"/>
              </a:rPr>
              <a:t>راهبرد جدید آمریکا در سه بخش بیان شده است:</a:t>
            </a:r>
          </a:p>
          <a:p>
            <a:pPr marL="1801813" algn="r" rtl="1">
              <a:lnSpc>
                <a:spcPct val="150000"/>
              </a:lnSpc>
            </a:pPr>
            <a:r>
              <a:rPr lang="fa-IR" sz="4400" b="1" dirty="0" smtClean="0">
                <a:solidFill>
                  <a:srgbClr val="FFC000"/>
                </a:solidFill>
                <a:cs typeface="B Davat" pitchFamily="2" charset="-78"/>
              </a:rPr>
              <a:t>اصول بنیادی</a:t>
            </a:r>
          </a:p>
          <a:p>
            <a:pPr marL="1801813" algn="r" rtl="1">
              <a:lnSpc>
                <a:spcPct val="150000"/>
              </a:lnSpc>
            </a:pPr>
            <a:r>
              <a:rPr lang="fa-IR" sz="4400" b="1" dirty="0" smtClean="0">
                <a:solidFill>
                  <a:srgbClr val="FFC000"/>
                </a:solidFill>
                <a:cs typeface="B Davat" pitchFamily="2" charset="-78"/>
              </a:rPr>
              <a:t>برجام</a:t>
            </a:r>
          </a:p>
          <a:p>
            <a:pPr marL="1801813" algn="r" rtl="1">
              <a:lnSpc>
                <a:spcPct val="150000"/>
              </a:lnSpc>
            </a:pPr>
            <a:r>
              <a:rPr lang="fa-IR" sz="4400" b="1" dirty="0" smtClean="0">
                <a:solidFill>
                  <a:srgbClr val="FFC000"/>
                </a:solidFill>
                <a:cs typeface="B Davat" pitchFamily="2" charset="-78"/>
              </a:rPr>
              <a:t>سپاه پاسداران انقلاب اسلامی</a:t>
            </a:r>
            <a:endParaRPr lang="en-US" sz="4400" b="1" dirty="0">
              <a:solidFill>
                <a:srgbClr val="FFC000"/>
              </a:solidFill>
              <a:cs typeface="B Davat"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0352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ارتقای کمی و کیفی روابط دفاعی و تسلیحاتی با تل آویو</a:t>
            </a:r>
          </a:p>
        </p:txBody>
      </p:sp>
      <p:sp>
        <p:nvSpPr>
          <p:cNvPr id="3" name="Content Placeholder 2"/>
          <p:cNvSpPr>
            <a:spLocks noGrp="1"/>
          </p:cNvSpPr>
          <p:nvPr>
            <p:ph idx="1"/>
          </p:nvPr>
        </p:nvSpPr>
        <p:spPr>
          <a:xfrm>
            <a:off x="0" y="1556792"/>
            <a:ext cx="9144000" cy="5013176"/>
          </a:xfrm>
        </p:spPr>
        <p:txBody>
          <a:bodyPr/>
          <a:lstStyle/>
          <a:p>
            <a:pPr marL="88900" indent="0" algn="just" defTabSz="217488" rtl="1">
              <a:lnSpc>
                <a:spcPct val="150000"/>
              </a:lnSpc>
              <a:buNone/>
            </a:pPr>
            <a:r>
              <a:rPr lang="fa-IR" sz="3200" b="1" dirty="0" smtClean="0">
                <a:solidFill>
                  <a:srgbClr val="FFFF00"/>
                </a:solidFill>
                <a:cs typeface="B Nazanin" pitchFamily="2" charset="-78"/>
              </a:rPr>
              <a:t>1- آمریکا طی 10 سال 38 میلیارد دلار سلاح در اختیار رژیم صهیونیستی قرار می دهد.</a:t>
            </a:r>
          </a:p>
          <a:p>
            <a:pPr marL="88900" indent="0" algn="just" defTabSz="217488" rtl="1">
              <a:lnSpc>
                <a:spcPct val="150000"/>
              </a:lnSpc>
              <a:buNone/>
            </a:pPr>
            <a:r>
              <a:rPr lang="fa-IR" sz="3200" b="1" dirty="0" smtClean="0">
                <a:solidFill>
                  <a:srgbClr val="FFFF00"/>
                </a:solidFill>
                <a:cs typeface="B Nazanin" pitchFamily="2" charset="-78"/>
              </a:rPr>
              <a:t>2- تلاش برای تولید و توسعه سلاح های راهبردی رژیم صهیونیستی برای منازعات بعدی این رژیم با جبهه مقاومت.</a:t>
            </a:r>
          </a:p>
          <a:p>
            <a:pPr marL="1695450" indent="-1606550" algn="just" defTabSz="217488" rtl="1">
              <a:lnSpc>
                <a:spcPct val="150000"/>
              </a:lnSpc>
              <a:buNone/>
            </a:pPr>
            <a:r>
              <a:rPr lang="fa-IR" sz="3200" b="1" dirty="0" smtClean="0">
                <a:solidFill>
                  <a:srgbClr val="FFFF00"/>
                </a:solidFill>
                <a:cs typeface="B Nazanin" pitchFamily="2" charset="-78"/>
              </a:rPr>
              <a:t>3- تقویت نظامی مصر و اردن که در حال حاضر به عنوان چتر امنیتی رژیم صهیونیستی مطرح هستند.</a:t>
            </a:r>
            <a:endParaRPr lang="en-US" sz="3200"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58417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385428974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تشکیل و تقویت ائتلاف نظامی کشورهای عرب منطقه</a:t>
            </a:r>
          </a:p>
        </p:txBody>
      </p:sp>
      <p:sp>
        <p:nvSpPr>
          <p:cNvPr id="3" name="Content Placeholder 2"/>
          <p:cNvSpPr>
            <a:spLocks noGrp="1"/>
          </p:cNvSpPr>
          <p:nvPr>
            <p:ph idx="1"/>
          </p:nvPr>
        </p:nvSpPr>
        <p:spPr>
          <a:xfrm>
            <a:off x="0" y="1556792"/>
            <a:ext cx="9144000" cy="5013176"/>
          </a:xfrm>
        </p:spPr>
        <p:txBody>
          <a:bodyPr/>
          <a:lstStyle/>
          <a:p>
            <a:pPr marL="88900" indent="0" algn="just" defTabSz="217488" rtl="1">
              <a:lnSpc>
                <a:spcPct val="150000"/>
              </a:lnSpc>
              <a:buNone/>
            </a:pPr>
            <a:r>
              <a:rPr lang="fa-IR" sz="3200" b="1" dirty="0" smtClean="0">
                <a:solidFill>
                  <a:srgbClr val="FFFF00"/>
                </a:solidFill>
                <a:cs typeface="B Nazanin" pitchFamily="2" charset="-78"/>
              </a:rPr>
              <a:t>1- بزرگنمایی تهدید ایران برای کشورهای کوچک عربی</a:t>
            </a:r>
          </a:p>
          <a:p>
            <a:pPr marL="88900" indent="0" algn="just" defTabSz="217488" rtl="1">
              <a:lnSpc>
                <a:spcPct val="150000"/>
              </a:lnSpc>
              <a:buNone/>
            </a:pPr>
            <a:r>
              <a:rPr lang="fa-IR" sz="3200" b="1" dirty="0" smtClean="0">
                <a:solidFill>
                  <a:srgbClr val="FFFF00"/>
                </a:solidFill>
                <a:cs typeface="B Nazanin" pitchFamily="2" charset="-78"/>
              </a:rPr>
              <a:t>2- تقویت عربستان سعودی و امارات به عنوان دو ستون اصلی در راهبرد منطقه ای آمریکا.</a:t>
            </a:r>
          </a:p>
          <a:p>
            <a:pPr marL="88900" indent="0" algn="just" defTabSz="217488" rtl="1">
              <a:lnSpc>
                <a:spcPct val="150000"/>
              </a:lnSpc>
              <a:buNone/>
            </a:pPr>
            <a:r>
              <a:rPr lang="fa-IR" sz="3200" b="1" dirty="0" smtClean="0">
                <a:solidFill>
                  <a:srgbClr val="FFFF00"/>
                </a:solidFill>
                <a:cs typeface="B Nazanin" pitchFamily="2" charset="-78"/>
              </a:rPr>
              <a:t>3- تلاش برای گسترش روابط کشورهای عربی با رژیم صهیونیستی به عنوان محور مبارزه با ایران</a:t>
            </a:r>
            <a:endParaRPr lang="en-US" sz="3200"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58417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13543186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smtClean="0">
                <a:solidFill>
                  <a:srgbClr val="FFFF00"/>
                </a:solidFill>
                <a:cs typeface="B Titr" pitchFamily="2" charset="-78"/>
              </a:rPr>
              <a:t>ایجاد و تقویت  </a:t>
            </a:r>
            <a:r>
              <a:rPr lang="fa-IR" sz="2400" dirty="0">
                <a:solidFill>
                  <a:srgbClr val="FFFF00"/>
                </a:solidFill>
                <a:cs typeface="B Titr" pitchFamily="2" charset="-78"/>
              </a:rPr>
              <a:t>سامانه های دفاع موشکی</a:t>
            </a:r>
          </a:p>
        </p:txBody>
      </p:sp>
      <p:sp>
        <p:nvSpPr>
          <p:cNvPr id="3" name="Content Placeholder 2"/>
          <p:cNvSpPr>
            <a:spLocks noGrp="1"/>
          </p:cNvSpPr>
          <p:nvPr>
            <p:ph idx="1"/>
          </p:nvPr>
        </p:nvSpPr>
        <p:spPr>
          <a:xfrm>
            <a:off x="0" y="1556792"/>
            <a:ext cx="9144000" cy="5013176"/>
          </a:xfrm>
        </p:spPr>
        <p:txBody>
          <a:bodyPr/>
          <a:lstStyle/>
          <a:p>
            <a:pPr marL="88900" indent="0" algn="just" defTabSz="217488" rtl="1">
              <a:lnSpc>
                <a:spcPct val="150000"/>
              </a:lnSpc>
              <a:buNone/>
            </a:pPr>
            <a:r>
              <a:rPr lang="fa-IR" sz="3200" b="1" dirty="0" smtClean="0">
                <a:solidFill>
                  <a:srgbClr val="FFFF00"/>
                </a:solidFill>
                <a:cs typeface="B Nazanin" pitchFamily="2" charset="-78"/>
              </a:rPr>
              <a:t>1- وجود زیرساخت های لازم در امارات برای ایجاد سامانه دفاع موشکی در این کشور</a:t>
            </a:r>
          </a:p>
          <a:p>
            <a:pPr marL="88900" indent="0" algn="just" defTabSz="217488" rtl="1">
              <a:lnSpc>
                <a:spcPct val="150000"/>
              </a:lnSpc>
              <a:buNone/>
            </a:pPr>
            <a:r>
              <a:rPr lang="fa-IR" sz="3200" b="1" dirty="0" smtClean="0">
                <a:solidFill>
                  <a:srgbClr val="FFFF00"/>
                </a:solidFill>
                <a:cs typeface="B Nazanin" pitchFamily="2" charset="-78"/>
              </a:rPr>
              <a:t>2- تلاش برای ایجاد سامانه های موشکی جدید طی قراردادهای سنگین با کشورهای عرب منطقه به ویژه عربستان</a:t>
            </a:r>
          </a:p>
          <a:p>
            <a:pPr marL="1254125" indent="-1165225" algn="just" defTabSz="217488" rtl="1">
              <a:lnSpc>
                <a:spcPct val="150000"/>
              </a:lnSpc>
              <a:buNone/>
            </a:pPr>
            <a:r>
              <a:rPr lang="fa-IR" sz="3200" b="1" dirty="0" smtClean="0">
                <a:solidFill>
                  <a:srgbClr val="FFFF00"/>
                </a:solidFill>
                <a:cs typeface="B Nazanin" pitchFamily="2" charset="-78"/>
              </a:rPr>
              <a:t>3- انتقال سامانه های موشکی رژیم صهیونیستی به کشورهای حاشیه خلیج فارس </a:t>
            </a:r>
            <a:endParaRPr lang="en-US" sz="3200"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58417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66304896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تلاش برای حفظ برجام با دادن کمترین امتیاز</a:t>
            </a:r>
          </a:p>
        </p:txBody>
      </p:sp>
      <p:sp>
        <p:nvSpPr>
          <p:cNvPr id="3" name="Content Placeholder 2"/>
          <p:cNvSpPr>
            <a:spLocks noGrp="1"/>
          </p:cNvSpPr>
          <p:nvPr>
            <p:ph idx="1"/>
          </p:nvPr>
        </p:nvSpPr>
        <p:spPr>
          <a:xfrm>
            <a:off x="0" y="980728"/>
            <a:ext cx="9144000" cy="5589240"/>
          </a:xfrm>
        </p:spPr>
        <p:txBody>
          <a:bodyPr/>
          <a:lstStyle/>
          <a:p>
            <a:pPr marL="88900" indent="2874963" algn="just" defTabSz="217488" rtl="1">
              <a:lnSpc>
                <a:spcPts val="5000"/>
              </a:lnSpc>
              <a:spcBef>
                <a:spcPts val="0"/>
              </a:spcBef>
              <a:buNone/>
            </a:pPr>
            <a:r>
              <a:rPr lang="fa-IR" sz="3200" b="1" dirty="0" smtClean="0">
                <a:solidFill>
                  <a:srgbClr val="FFFF00"/>
                </a:solidFill>
                <a:cs typeface="B Nazanin" pitchFamily="2" charset="-78"/>
              </a:rPr>
              <a:t>آمربکایی ها از این هراس دارند که اگر ایران از برجام خارج شود سناریوی کره شمالی در 25 سال پیش تکرار شود</a:t>
            </a:r>
            <a:r>
              <a:rPr lang="fa-IR" sz="3200" b="1" dirty="0">
                <a:solidFill>
                  <a:srgbClr val="FFFF00"/>
                </a:solidFill>
                <a:cs typeface="B Nazanin" pitchFamily="2" charset="-78"/>
              </a:rPr>
              <a:t>. ایالات‌متحده، 25 سال قبل، به‌منظور مهار برنامه هسته‌ای کره شمالی، توافق‌نامه‌ای هرچند ناقص امضا کرد، اما تندروهای آمریکایی </a:t>
            </a:r>
            <a:r>
              <a:rPr lang="fa-IR" sz="3200" b="1" dirty="0" smtClean="0">
                <a:solidFill>
                  <a:srgbClr val="FFFF00"/>
                </a:solidFill>
                <a:cs typeface="B Nazanin" pitchFamily="2" charset="-78"/>
              </a:rPr>
              <a:t>با هدف فشار </a:t>
            </a:r>
            <a:r>
              <a:rPr lang="fa-IR" sz="3200" b="1" dirty="0">
                <a:solidFill>
                  <a:srgbClr val="FFFF00"/>
                </a:solidFill>
                <a:cs typeface="B Nazanin" pitchFamily="2" charset="-78"/>
              </a:rPr>
              <a:t>بر کره شمالی برای نیل به توافقی بهتر، موافقت‌نامه مذکور را </a:t>
            </a:r>
            <a:r>
              <a:rPr lang="fa-IR" sz="3200" b="1" dirty="0" smtClean="0">
                <a:solidFill>
                  <a:srgbClr val="FFFF00"/>
                </a:solidFill>
                <a:cs typeface="B Nazanin" pitchFamily="2" charset="-78"/>
              </a:rPr>
              <a:t> رها  کردند.  ولیکن به هدف خود  نرسیدند  و  هم ‌اکنون،  ایالات‌  متحده  با  برنامه   هسته‌ای  افسار  گسیخته</a:t>
            </a:r>
          </a:p>
          <a:p>
            <a:pPr marL="88900" indent="1252538" algn="just" defTabSz="217488" rtl="1">
              <a:lnSpc>
                <a:spcPts val="5000"/>
              </a:lnSpc>
              <a:spcBef>
                <a:spcPts val="0"/>
              </a:spcBef>
              <a:buNone/>
            </a:pPr>
            <a:r>
              <a:rPr lang="fa-IR" sz="3200" b="1" dirty="0" smtClean="0">
                <a:solidFill>
                  <a:srgbClr val="FFFF00"/>
                </a:solidFill>
                <a:cs typeface="B Nazanin" pitchFamily="2" charset="-78"/>
              </a:rPr>
              <a:t> </a:t>
            </a:r>
            <a:r>
              <a:rPr lang="fa-IR" sz="3200" b="1" dirty="0">
                <a:solidFill>
                  <a:srgbClr val="FFFF00"/>
                </a:solidFill>
                <a:cs typeface="B Nazanin" pitchFamily="2" charset="-78"/>
              </a:rPr>
              <a:t>کره شمالی و خطر جنگ مواجه است.</a:t>
            </a:r>
            <a:endParaRPr lang="en-US" sz="3200"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58417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2685364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par>
                          <p:cTn id="11" fill="hold">
                            <p:stCondLst>
                              <p:cond delay="165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by="(-#ppt_w*2)" calcmode="lin" valueType="num">
                                      <p:cBhvr rctx="PPT">
                                        <p:cTn id="14" dur="250" autoRev="1" fill="hold">
                                          <p:stCondLst>
                                            <p:cond delay="0"/>
                                          </p:stCondLst>
                                        </p:cTn>
                                        <p:tgtEl>
                                          <p:spTgt spid="3">
                                            <p:txEl>
                                              <p:pRg st="1" end="1"/>
                                            </p:txEl>
                                          </p:spTgt>
                                        </p:tgtEl>
                                        <p:attrNameLst>
                                          <p:attrName>ppt_w</p:attrName>
                                        </p:attrNameLst>
                                      </p:cBhvr>
                                    </p:anim>
                                    <p:anim by="(#ppt_w*0.50)" calcmode="lin" valueType="num">
                                      <p:cBhvr>
                                        <p:cTn id="15" dur="250" decel="50000" autoRev="1" fill="hold">
                                          <p:stCondLst>
                                            <p:cond delay="0"/>
                                          </p:stCondLst>
                                        </p:cTn>
                                        <p:tgtEl>
                                          <p:spTgt spid="3">
                                            <p:txEl>
                                              <p:pRg st="1" end="1"/>
                                            </p:txEl>
                                          </p:spTgt>
                                        </p:tgtEl>
                                        <p:attrNameLst>
                                          <p:attrName>ppt_x</p:attrName>
                                        </p:attrNameLst>
                                      </p:cBhvr>
                                    </p:anim>
                                    <p:anim from="(-#ppt_h/2)" to="(#ppt_y)" calcmode="lin" valueType="num">
                                      <p:cBhvr>
                                        <p:cTn id="16" dur="500" fill="hold">
                                          <p:stCondLst>
                                            <p:cond delay="0"/>
                                          </p:stCondLst>
                                        </p:cTn>
                                        <p:tgtEl>
                                          <p:spTgt spid="3">
                                            <p:txEl>
                                              <p:pRg st="1" end="1"/>
                                            </p:txEl>
                                          </p:spTgt>
                                        </p:tgtEl>
                                        <p:attrNameLst>
                                          <p:attrName>ppt_y</p:attrName>
                                        </p:attrNameLst>
                                      </p:cBhvr>
                                    </p:anim>
                                    <p:animRot by="21600000">
                                      <p:cBhvr>
                                        <p:cTn id="17" dur="5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فشار بر ایران برای پذیرفتن برجام های 2 و 3</a:t>
            </a:r>
          </a:p>
        </p:txBody>
      </p:sp>
      <p:sp>
        <p:nvSpPr>
          <p:cNvPr id="3" name="Content Placeholder 2"/>
          <p:cNvSpPr>
            <a:spLocks noGrp="1"/>
          </p:cNvSpPr>
          <p:nvPr>
            <p:ph idx="1"/>
          </p:nvPr>
        </p:nvSpPr>
        <p:spPr>
          <a:xfrm>
            <a:off x="0" y="1124744"/>
            <a:ext cx="9144000" cy="5445224"/>
          </a:xfrm>
        </p:spPr>
        <p:txBody>
          <a:bodyPr/>
          <a:lstStyle/>
          <a:p>
            <a:pPr marL="88900" indent="2874963" algn="just" defTabSz="217488" rtl="1">
              <a:lnSpc>
                <a:spcPts val="5000"/>
              </a:lnSpc>
              <a:spcBef>
                <a:spcPts val="0"/>
              </a:spcBef>
              <a:buNone/>
            </a:pPr>
            <a:r>
              <a:rPr lang="fa-IR" sz="3200" b="1" dirty="0">
                <a:solidFill>
                  <a:srgbClr val="FFFF00"/>
                </a:solidFill>
                <a:cs typeface="B Nazanin" pitchFamily="2" charset="-78"/>
              </a:rPr>
              <a:t>در شرایط کنونی ایالات متحده آمریکا، برجام را ابزار بسیار موفقی برای مهار قدرت ایران </a:t>
            </a:r>
            <a:r>
              <a:rPr lang="fa-IR" sz="3200" b="1" dirty="0" smtClean="0">
                <a:solidFill>
                  <a:srgbClr val="FFFF00"/>
                </a:solidFill>
                <a:cs typeface="B Nazanin" pitchFamily="2" charset="-78"/>
              </a:rPr>
              <a:t>می داند </a:t>
            </a:r>
            <a:r>
              <a:rPr lang="fa-IR" sz="3200" b="1" dirty="0">
                <a:solidFill>
                  <a:srgbClr val="FFFF00"/>
                </a:solidFill>
                <a:cs typeface="B Nazanin" pitchFamily="2" charset="-78"/>
              </a:rPr>
              <a:t>که </a:t>
            </a:r>
            <a:r>
              <a:rPr lang="fa-IR" sz="3200" b="1" dirty="0" smtClean="0">
                <a:solidFill>
                  <a:srgbClr val="FFFF00"/>
                </a:solidFill>
                <a:cs typeface="B Nazanin" pitchFamily="2" charset="-78"/>
              </a:rPr>
              <a:t>ظرفیت های </a:t>
            </a:r>
            <a:r>
              <a:rPr lang="fa-IR" sz="3200" b="1" dirty="0">
                <a:solidFill>
                  <a:srgbClr val="FFFF00"/>
                </a:solidFill>
                <a:cs typeface="B Nazanin" pitchFamily="2" charset="-78"/>
              </a:rPr>
              <a:t>فراوانی برای کنترل جمهوری اسلامی ایران داشته و </a:t>
            </a:r>
            <a:r>
              <a:rPr lang="fa-IR" sz="3200" b="1" dirty="0" smtClean="0">
                <a:solidFill>
                  <a:srgbClr val="FFFF00"/>
                </a:solidFill>
                <a:cs typeface="B Nazanin" pitchFamily="2" charset="-78"/>
              </a:rPr>
              <a:t>به طور </a:t>
            </a:r>
            <a:r>
              <a:rPr lang="fa-IR" sz="3200" b="1" dirty="0">
                <a:solidFill>
                  <a:srgbClr val="FFFF00"/>
                </a:solidFill>
                <a:cs typeface="B Nazanin" pitchFamily="2" charset="-78"/>
              </a:rPr>
              <a:t>قطع یکی از </a:t>
            </a:r>
            <a:r>
              <a:rPr lang="fa-IR" sz="3200" b="1" dirty="0" smtClean="0">
                <a:solidFill>
                  <a:srgbClr val="FFFF00"/>
                </a:solidFill>
                <a:cs typeface="B Nazanin" pitchFamily="2" charset="-78"/>
              </a:rPr>
              <a:t>مهم ترین محورهای راهبرد جدید آمریکا، </a:t>
            </a:r>
            <a:r>
              <a:rPr lang="fa-IR" sz="3200" b="1" dirty="0">
                <a:solidFill>
                  <a:srgbClr val="FFFF00"/>
                </a:solidFill>
                <a:cs typeface="B Nazanin" pitchFamily="2" charset="-78"/>
              </a:rPr>
              <a:t>نیل به مذاکرات فرا هسته‌ای و رسیدن به برجام 2 است. </a:t>
            </a:r>
            <a:endParaRPr lang="fa-IR" sz="3200" b="1" dirty="0" smtClean="0">
              <a:solidFill>
                <a:srgbClr val="FFFF00"/>
              </a:solidFill>
              <a:cs typeface="B Nazanin" pitchFamily="2" charset="-78"/>
            </a:endParaRPr>
          </a:p>
          <a:p>
            <a:pPr marL="88900" indent="0" algn="just" defTabSz="217488" rtl="1">
              <a:lnSpc>
                <a:spcPts val="5000"/>
              </a:lnSpc>
              <a:spcBef>
                <a:spcPts val="0"/>
              </a:spcBef>
              <a:buNone/>
            </a:pPr>
            <a:r>
              <a:rPr lang="fa-IR" sz="3200" b="1" dirty="0" smtClean="0">
                <a:solidFill>
                  <a:srgbClr val="FFFF00"/>
                </a:solidFill>
                <a:cs typeface="B Nazanin" pitchFamily="2" charset="-78"/>
              </a:rPr>
              <a:t>کشورهای اروپایی در این سناریو وظیفه ترغیب ایران برای حرکت به سمت برجام 2 و 3 را بر عهده دارند.</a:t>
            </a:r>
            <a:endParaRPr lang="en-US" sz="3200"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58417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311991786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par>
                          <p:cTn id="11" fill="hold">
                            <p:stCondLst>
                              <p:cond delay="1085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by="(-#ppt_w*2)" calcmode="lin" valueType="num">
                                      <p:cBhvr rctx="PPT">
                                        <p:cTn id="14" dur="250" autoRev="1" fill="hold">
                                          <p:stCondLst>
                                            <p:cond delay="0"/>
                                          </p:stCondLst>
                                        </p:cTn>
                                        <p:tgtEl>
                                          <p:spTgt spid="3">
                                            <p:txEl>
                                              <p:pRg st="1" end="1"/>
                                            </p:txEl>
                                          </p:spTgt>
                                        </p:tgtEl>
                                        <p:attrNameLst>
                                          <p:attrName>ppt_w</p:attrName>
                                        </p:attrNameLst>
                                      </p:cBhvr>
                                    </p:anim>
                                    <p:anim by="(#ppt_w*0.50)" calcmode="lin" valueType="num">
                                      <p:cBhvr>
                                        <p:cTn id="15" dur="250" decel="50000" autoRev="1" fill="hold">
                                          <p:stCondLst>
                                            <p:cond delay="0"/>
                                          </p:stCondLst>
                                        </p:cTn>
                                        <p:tgtEl>
                                          <p:spTgt spid="3">
                                            <p:txEl>
                                              <p:pRg st="1" end="1"/>
                                            </p:txEl>
                                          </p:spTgt>
                                        </p:tgtEl>
                                        <p:attrNameLst>
                                          <p:attrName>ppt_x</p:attrName>
                                        </p:attrNameLst>
                                      </p:cBhvr>
                                    </p:anim>
                                    <p:anim from="(-#ppt_h/2)" to="(#ppt_y)" calcmode="lin" valueType="num">
                                      <p:cBhvr>
                                        <p:cTn id="16" dur="500" fill="hold">
                                          <p:stCondLst>
                                            <p:cond delay="0"/>
                                          </p:stCondLst>
                                        </p:cTn>
                                        <p:tgtEl>
                                          <p:spTgt spid="3">
                                            <p:txEl>
                                              <p:pRg st="1" end="1"/>
                                            </p:txEl>
                                          </p:spTgt>
                                        </p:tgtEl>
                                        <p:attrNameLst>
                                          <p:attrName>ppt_y</p:attrName>
                                        </p:attrNameLst>
                                      </p:cBhvr>
                                    </p:anim>
                                    <p:animRot by="21600000">
                                      <p:cBhvr>
                                        <p:cTn id="17" dur="5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معرفی ایران به عنوان تهدیدی برای </a:t>
            </a:r>
            <a:r>
              <a:rPr lang="fa-IR" sz="2400" dirty="0" smtClean="0">
                <a:solidFill>
                  <a:srgbClr val="FFFF00"/>
                </a:solidFill>
                <a:cs typeface="B Titr" pitchFamily="2" charset="-78"/>
              </a:rPr>
              <a:t>امنیت جهانی</a:t>
            </a:r>
            <a:endParaRPr lang="fa-IR" sz="2400" dirty="0">
              <a:solidFill>
                <a:srgbClr val="FFFF00"/>
              </a:solidFill>
              <a:cs typeface="B Titr" pitchFamily="2" charset="-78"/>
            </a:endParaRPr>
          </a:p>
        </p:txBody>
      </p:sp>
      <p:sp>
        <p:nvSpPr>
          <p:cNvPr id="3" name="Content Placeholder 2"/>
          <p:cNvSpPr>
            <a:spLocks noGrp="1"/>
          </p:cNvSpPr>
          <p:nvPr>
            <p:ph idx="1"/>
          </p:nvPr>
        </p:nvSpPr>
        <p:spPr>
          <a:xfrm>
            <a:off x="0" y="1124744"/>
            <a:ext cx="9144000" cy="5445224"/>
          </a:xfrm>
        </p:spPr>
        <p:txBody>
          <a:bodyPr/>
          <a:lstStyle/>
          <a:p>
            <a:pPr marL="88900" indent="2874963" algn="just" defTabSz="217488" rtl="1">
              <a:lnSpc>
                <a:spcPts val="5000"/>
              </a:lnSpc>
              <a:spcBef>
                <a:spcPts val="0"/>
              </a:spcBef>
              <a:buNone/>
            </a:pPr>
            <a:r>
              <a:rPr lang="fa-IR" sz="3200" b="1" dirty="0">
                <a:solidFill>
                  <a:srgbClr val="FFFF00"/>
                </a:solidFill>
                <a:cs typeface="B Nazanin" pitchFamily="2" charset="-78"/>
              </a:rPr>
              <a:t>در این سناریو آمریکا تلاش خواهد کرد از طریق تبلیغات و فشارهای سیاسی و رسانه‌ای ایران را همچنان بعنوان یک کشور دارای رفتارهای مخاطره‌آمیز برای نظام بین الملل نشان دهد؛‌ در همین راستا </a:t>
            </a:r>
            <a:r>
              <a:rPr lang="fa-IR" sz="3200" b="1" dirty="0" smtClean="0">
                <a:solidFill>
                  <a:srgbClr val="FFFF00"/>
                </a:solidFill>
                <a:cs typeface="B Nazanin" pitchFamily="2" charset="-78"/>
              </a:rPr>
              <a:t>ایران </a:t>
            </a:r>
            <a:r>
              <a:rPr lang="fa-IR" sz="3200" b="1" dirty="0">
                <a:solidFill>
                  <a:srgbClr val="FFFF00"/>
                </a:solidFill>
                <a:cs typeface="B Nazanin" pitchFamily="2" charset="-78"/>
              </a:rPr>
              <a:t>را در بخش رفتارهای منطقه‌ای و اقدامات توسعه طلبانه موشکی، کشوری چالش‌آفرین معرفی </a:t>
            </a:r>
            <a:r>
              <a:rPr lang="fa-IR" sz="3200" b="1" dirty="0" smtClean="0">
                <a:solidFill>
                  <a:srgbClr val="FFFF00"/>
                </a:solidFill>
                <a:cs typeface="B Nazanin" pitchFamily="2" charset="-78"/>
              </a:rPr>
              <a:t>می کند. </a:t>
            </a:r>
            <a:r>
              <a:rPr lang="fa-IR" sz="3200" b="1" dirty="0">
                <a:solidFill>
                  <a:srgbClr val="FFFF00"/>
                </a:solidFill>
                <a:cs typeface="B Nazanin" pitchFamily="2" charset="-78"/>
              </a:rPr>
              <a:t>نکته مهم آن است که آمریکا </a:t>
            </a:r>
            <a:r>
              <a:rPr lang="fa-IR" sz="3200" b="1" dirty="0" smtClean="0">
                <a:solidFill>
                  <a:srgbClr val="FFFF00"/>
                </a:solidFill>
                <a:cs typeface="B Nazanin" pitchFamily="2" charset="-78"/>
              </a:rPr>
              <a:t>و اروپا </a:t>
            </a:r>
            <a:r>
              <a:rPr lang="fa-IR" sz="3200" b="1" dirty="0">
                <a:solidFill>
                  <a:srgbClr val="FFFF00"/>
                </a:solidFill>
                <a:cs typeface="B Nazanin" pitchFamily="2" charset="-78"/>
              </a:rPr>
              <a:t>در خصوص </a:t>
            </a:r>
            <a:r>
              <a:rPr lang="fa-IR" sz="3200" b="1" dirty="0" smtClean="0">
                <a:solidFill>
                  <a:srgbClr val="FFFF00"/>
                </a:solidFill>
                <a:cs typeface="B Nazanin" pitchFamily="2" charset="-78"/>
              </a:rPr>
              <a:t>مهار   رفتارهای  منطقه‌ای   و  </a:t>
            </a:r>
            <a:r>
              <a:rPr lang="fa-IR" sz="3200" b="1" dirty="0">
                <a:solidFill>
                  <a:srgbClr val="FFFF00"/>
                </a:solidFill>
                <a:cs typeface="B Nazanin" pitchFamily="2" charset="-78"/>
              </a:rPr>
              <a:t>کنترل </a:t>
            </a:r>
            <a:r>
              <a:rPr lang="fa-IR" sz="3200" b="1" dirty="0" smtClean="0">
                <a:solidFill>
                  <a:srgbClr val="FFFF00"/>
                </a:solidFill>
                <a:cs typeface="B Nazanin" pitchFamily="2" charset="-78"/>
              </a:rPr>
              <a:t> توان  موشکی  </a:t>
            </a:r>
            <a:r>
              <a:rPr lang="fa-IR" sz="3200" b="1" dirty="0">
                <a:solidFill>
                  <a:srgbClr val="FFFF00"/>
                </a:solidFill>
                <a:cs typeface="B Nazanin" pitchFamily="2" charset="-78"/>
              </a:rPr>
              <a:t>ایران </a:t>
            </a:r>
            <a:r>
              <a:rPr lang="fa-IR" sz="3200" b="1" dirty="0" smtClean="0">
                <a:solidFill>
                  <a:srgbClr val="FFFF00"/>
                </a:solidFill>
                <a:cs typeface="B Nazanin" pitchFamily="2" charset="-78"/>
              </a:rPr>
              <a:t> تقریباً</a:t>
            </a:r>
          </a:p>
          <a:p>
            <a:pPr marL="88900" indent="1165225" algn="just" defTabSz="217488" rtl="1">
              <a:lnSpc>
                <a:spcPts val="5000"/>
              </a:lnSpc>
              <a:spcBef>
                <a:spcPts val="0"/>
              </a:spcBef>
              <a:buNone/>
            </a:pPr>
            <a:r>
              <a:rPr lang="fa-IR" sz="3200" b="1" dirty="0" smtClean="0">
                <a:solidFill>
                  <a:srgbClr val="FFFF00"/>
                </a:solidFill>
                <a:cs typeface="B Nazanin" pitchFamily="2" charset="-78"/>
              </a:rPr>
              <a:t> </a:t>
            </a:r>
            <a:r>
              <a:rPr lang="fa-IR" sz="3200" b="1" dirty="0">
                <a:solidFill>
                  <a:srgbClr val="FFFF00"/>
                </a:solidFill>
                <a:cs typeface="B Nazanin" pitchFamily="2" charset="-78"/>
              </a:rPr>
              <a:t>اجماع نظر </a:t>
            </a:r>
            <a:r>
              <a:rPr lang="fa-IR" sz="3200" b="1" dirty="0" smtClean="0">
                <a:solidFill>
                  <a:srgbClr val="FFFF00"/>
                </a:solidFill>
                <a:cs typeface="B Nazanin" pitchFamily="2" charset="-78"/>
              </a:rPr>
              <a:t>دارند. </a:t>
            </a:r>
            <a:endParaRPr lang="en-US" sz="3200"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58417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12019035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par>
                          <p:cTn id="11" fill="hold">
                            <p:stCondLst>
                              <p:cond delay="158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by="(-#ppt_w*2)" calcmode="lin" valueType="num">
                                      <p:cBhvr rctx="PPT">
                                        <p:cTn id="14" dur="250" autoRev="1" fill="hold">
                                          <p:stCondLst>
                                            <p:cond delay="0"/>
                                          </p:stCondLst>
                                        </p:cTn>
                                        <p:tgtEl>
                                          <p:spTgt spid="3">
                                            <p:txEl>
                                              <p:pRg st="1" end="1"/>
                                            </p:txEl>
                                          </p:spTgt>
                                        </p:tgtEl>
                                        <p:attrNameLst>
                                          <p:attrName>ppt_w</p:attrName>
                                        </p:attrNameLst>
                                      </p:cBhvr>
                                    </p:anim>
                                    <p:anim by="(#ppt_w*0.50)" calcmode="lin" valueType="num">
                                      <p:cBhvr>
                                        <p:cTn id="15" dur="250" decel="50000" autoRev="1" fill="hold">
                                          <p:stCondLst>
                                            <p:cond delay="0"/>
                                          </p:stCondLst>
                                        </p:cTn>
                                        <p:tgtEl>
                                          <p:spTgt spid="3">
                                            <p:txEl>
                                              <p:pRg st="1" end="1"/>
                                            </p:txEl>
                                          </p:spTgt>
                                        </p:tgtEl>
                                        <p:attrNameLst>
                                          <p:attrName>ppt_x</p:attrName>
                                        </p:attrNameLst>
                                      </p:cBhvr>
                                    </p:anim>
                                    <p:anim from="(-#ppt_h/2)" to="(#ppt_y)" calcmode="lin" valueType="num">
                                      <p:cBhvr>
                                        <p:cTn id="16" dur="500" fill="hold">
                                          <p:stCondLst>
                                            <p:cond delay="0"/>
                                          </p:stCondLst>
                                        </p:cTn>
                                        <p:tgtEl>
                                          <p:spTgt spid="3">
                                            <p:txEl>
                                              <p:pRg st="1" end="1"/>
                                            </p:txEl>
                                          </p:spTgt>
                                        </p:tgtEl>
                                        <p:attrNameLst>
                                          <p:attrName>ppt_y</p:attrName>
                                        </p:attrNameLst>
                                      </p:cBhvr>
                                    </p:anim>
                                    <p:animRot by="21600000">
                                      <p:cBhvr>
                                        <p:cTn id="17" dur="5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افزایش تحریم های اقتصادی به بهانه های مختلف</a:t>
            </a:r>
          </a:p>
        </p:txBody>
      </p:sp>
      <p:sp>
        <p:nvSpPr>
          <p:cNvPr id="3" name="Content Placeholder 2"/>
          <p:cNvSpPr>
            <a:spLocks noGrp="1"/>
          </p:cNvSpPr>
          <p:nvPr>
            <p:ph idx="1"/>
          </p:nvPr>
        </p:nvSpPr>
        <p:spPr>
          <a:xfrm>
            <a:off x="21744" y="1124744"/>
            <a:ext cx="9144000" cy="5445224"/>
          </a:xfrm>
        </p:spPr>
        <p:txBody>
          <a:bodyPr/>
          <a:lstStyle/>
          <a:p>
            <a:pPr marL="88900" indent="2595563" algn="just" defTabSz="217488" rtl="1">
              <a:lnSpc>
                <a:spcPts val="5000"/>
              </a:lnSpc>
              <a:spcBef>
                <a:spcPts val="0"/>
              </a:spcBef>
              <a:buNone/>
            </a:pPr>
            <a:r>
              <a:rPr lang="fa-IR" sz="2700" b="1" dirty="0" smtClean="0">
                <a:solidFill>
                  <a:srgbClr val="FFFF00"/>
                </a:solidFill>
                <a:cs typeface="B Nazanin" pitchFamily="2" charset="-78"/>
              </a:rPr>
              <a:t>ایالات </a:t>
            </a:r>
            <a:r>
              <a:rPr lang="fa-IR" sz="2700" b="1" dirty="0">
                <a:solidFill>
                  <a:srgbClr val="FFFF00"/>
                </a:solidFill>
                <a:cs typeface="B Nazanin" pitchFamily="2" charset="-78"/>
              </a:rPr>
              <a:t>متحده و شرکایش با استفاده از ارتباطات راهبردی، سرمایه گذاران خارجی را از ورود به بازار ایران </a:t>
            </a:r>
            <a:r>
              <a:rPr lang="fa-IR" sz="2700" b="1" dirty="0" smtClean="0">
                <a:solidFill>
                  <a:srgbClr val="FFFF00"/>
                </a:solidFill>
                <a:cs typeface="B Nazanin" pitchFamily="2" charset="-78"/>
              </a:rPr>
              <a:t>بازمی دارند</a:t>
            </a:r>
            <a:r>
              <a:rPr lang="fa-IR" sz="2700" b="1" dirty="0">
                <a:solidFill>
                  <a:srgbClr val="FFFF00"/>
                </a:solidFill>
                <a:cs typeface="B Nazanin" pitchFamily="2" charset="-78"/>
              </a:rPr>
              <a:t>. </a:t>
            </a:r>
            <a:r>
              <a:rPr lang="fa-IR" sz="2700" b="1" dirty="0" smtClean="0">
                <a:solidFill>
                  <a:srgbClr val="FFFF00"/>
                </a:solidFill>
                <a:cs typeface="B Nazanin" pitchFamily="2" charset="-78"/>
              </a:rPr>
              <a:t>واشنگتن با استفاده </a:t>
            </a:r>
            <a:r>
              <a:rPr lang="fa-IR" sz="2700" b="1" dirty="0">
                <a:solidFill>
                  <a:srgbClr val="FFFF00"/>
                </a:solidFill>
                <a:cs typeface="B Nazanin" pitchFamily="2" charset="-78"/>
              </a:rPr>
              <a:t>از ابزار </a:t>
            </a:r>
            <a:r>
              <a:rPr lang="fa-IR" sz="2700" b="1" dirty="0" smtClean="0">
                <a:solidFill>
                  <a:srgbClr val="FFFF00"/>
                </a:solidFill>
                <a:cs typeface="B Nazanin" pitchFamily="2" charset="-78"/>
              </a:rPr>
              <a:t>تحریم های </a:t>
            </a:r>
            <a:r>
              <a:rPr lang="fa-IR" sz="2700" b="1" dirty="0">
                <a:solidFill>
                  <a:srgbClr val="FFFF00"/>
                </a:solidFill>
                <a:cs typeface="B Nazanin" pitchFamily="2" charset="-78"/>
              </a:rPr>
              <a:t>گسترده </a:t>
            </a:r>
            <a:r>
              <a:rPr lang="fa-IR" sz="2700" b="1" dirty="0" smtClean="0">
                <a:solidFill>
                  <a:srgbClr val="FFFF00"/>
                </a:solidFill>
                <a:cs typeface="B Nazanin" pitchFamily="2" charset="-78"/>
              </a:rPr>
              <a:t>غیرهسته ای، تلاش </a:t>
            </a:r>
            <a:r>
              <a:rPr lang="fa-IR" sz="2700" b="1" dirty="0">
                <a:solidFill>
                  <a:srgbClr val="FFFF00"/>
                </a:solidFill>
                <a:cs typeface="B Nazanin" pitchFamily="2" charset="-78"/>
              </a:rPr>
              <a:t>خواهد کرد تا در میان </a:t>
            </a:r>
            <a:r>
              <a:rPr lang="fa-IR" sz="2700" b="1" dirty="0" smtClean="0">
                <a:solidFill>
                  <a:srgbClr val="FFFF00"/>
                </a:solidFill>
                <a:cs typeface="B Nazanin" pitchFamily="2" charset="-78"/>
              </a:rPr>
              <a:t>شرکت های </a:t>
            </a:r>
            <a:r>
              <a:rPr lang="fa-IR" sz="2700" b="1" dirty="0">
                <a:solidFill>
                  <a:srgbClr val="FFFF00"/>
                </a:solidFill>
                <a:cs typeface="B Nazanin" pitchFamily="2" charset="-78"/>
              </a:rPr>
              <a:t>خصوصی نسبت به هرگونه تراکنش مالی با ایران هراس ایجاد </a:t>
            </a:r>
            <a:r>
              <a:rPr lang="fa-IR" sz="2700" b="1" dirty="0" smtClean="0">
                <a:solidFill>
                  <a:srgbClr val="FFFF00"/>
                </a:solidFill>
                <a:cs typeface="B Nazanin" pitchFamily="2" charset="-78"/>
              </a:rPr>
              <a:t>کند و می کوشد </a:t>
            </a:r>
            <a:r>
              <a:rPr lang="fa-IR" sz="2700" b="1" dirty="0">
                <a:solidFill>
                  <a:srgbClr val="FFFF00"/>
                </a:solidFill>
                <a:cs typeface="B Nazanin" pitchFamily="2" charset="-78"/>
              </a:rPr>
              <a:t>تا </a:t>
            </a:r>
            <a:r>
              <a:rPr lang="fa-IR" sz="2700" b="1" dirty="0" smtClean="0">
                <a:solidFill>
                  <a:srgbClr val="FFFF00"/>
                </a:solidFill>
                <a:cs typeface="B Nazanin" pitchFamily="2" charset="-78"/>
              </a:rPr>
              <a:t>فعالیت های منطقه ای </a:t>
            </a:r>
            <a:r>
              <a:rPr lang="fa-IR" sz="2700" b="1" dirty="0">
                <a:solidFill>
                  <a:srgbClr val="FFFF00"/>
                </a:solidFill>
                <a:cs typeface="B Nazanin" pitchFamily="2" charset="-78"/>
              </a:rPr>
              <a:t>ایران را علیه مردم </a:t>
            </a:r>
            <a:r>
              <a:rPr lang="fa-IR" sz="2700" b="1" dirty="0" smtClean="0">
                <a:solidFill>
                  <a:srgbClr val="FFFF00"/>
                </a:solidFill>
                <a:cs typeface="B Nazanin" pitchFamily="2" charset="-78"/>
              </a:rPr>
              <a:t>ایران نشان </a:t>
            </a:r>
            <a:r>
              <a:rPr lang="fa-IR" sz="2700" b="1" dirty="0">
                <a:solidFill>
                  <a:srgbClr val="FFFF00"/>
                </a:solidFill>
                <a:cs typeface="B Nazanin" pitchFamily="2" charset="-78"/>
              </a:rPr>
              <a:t>داد. تمرکز اصلی فشارهای تحریمی در واقع جو روانی سنگینی را در داخل علیه </a:t>
            </a:r>
            <a:r>
              <a:rPr lang="fa-IR" sz="2700" b="1" dirty="0" smtClean="0">
                <a:solidFill>
                  <a:srgbClr val="FFFF00"/>
                </a:solidFill>
                <a:cs typeface="B Nazanin" pitchFamily="2" charset="-78"/>
              </a:rPr>
              <a:t>نظام ایجاد </a:t>
            </a:r>
            <a:r>
              <a:rPr lang="fa-IR" sz="2700" b="1" dirty="0">
                <a:solidFill>
                  <a:srgbClr val="FFFF00"/>
                </a:solidFill>
                <a:cs typeface="B Nazanin" pitchFamily="2" charset="-78"/>
              </a:rPr>
              <a:t>می </a:t>
            </a:r>
            <a:r>
              <a:rPr lang="fa-IR" sz="2700" b="1" dirty="0" smtClean="0">
                <a:solidFill>
                  <a:srgbClr val="FFFF00"/>
                </a:solidFill>
                <a:cs typeface="B Nazanin" pitchFamily="2" charset="-78"/>
              </a:rPr>
              <a:t>کند.این </a:t>
            </a:r>
            <a:r>
              <a:rPr lang="fa-IR" sz="2700" b="1" dirty="0">
                <a:solidFill>
                  <a:srgbClr val="FFFF00"/>
                </a:solidFill>
                <a:cs typeface="B Nazanin" pitchFamily="2" charset="-78"/>
              </a:rPr>
              <a:t>اقدام </a:t>
            </a:r>
            <a:r>
              <a:rPr lang="fa-IR" sz="2700" b="1" dirty="0" smtClean="0">
                <a:solidFill>
                  <a:srgbClr val="FFFF00"/>
                </a:solidFill>
                <a:cs typeface="B Nazanin" pitchFamily="2" charset="-78"/>
              </a:rPr>
              <a:t>می تواند جریان سازی فشار مدنی</a:t>
            </a:r>
          </a:p>
          <a:p>
            <a:pPr marL="88900" indent="1252538" algn="just" defTabSz="217488" rtl="1">
              <a:lnSpc>
                <a:spcPts val="5000"/>
              </a:lnSpc>
              <a:spcBef>
                <a:spcPts val="0"/>
              </a:spcBef>
              <a:buNone/>
            </a:pPr>
            <a:r>
              <a:rPr lang="fa-IR" sz="2700" b="1" dirty="0" smtClean="0">
                <a:solidFill>
                  <a:srgbClr val="FFFF00"/>
                </a:solidFill>
                <a:cs typeface="B Nazanin" pitchFamily="2" charset="-78"/>
              </a:rPr>
              <a:t> </a:t>
            </a:r>
            <a:r>
              <a:rPr lang="fa-IR" sz="2700" b="1" dirty="0">
                <a:solidFill>
                  <a:srgbClr val="FFFF00"/>
                </a:solidFill>
                <a:cs typeface="B Nazanin" pitchFamily="2" charset="-78"/>
              </a:rPr>
              <a:t>علیه نظام سیاسی جمهوری اسلامی را پشتیبانی کند. </a:t>
            </a:r>
            <a:endParaRPr lang="en-US" sz="2700"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22413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33780939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تلاش برای ایجاد نافرمانی مدنی و شورش در ایران</a:t>
            </a:r>
          </a:p>
        </p:txBody>
      </p:sp>
      <p:sp>
        <p:nvSpPr>
          <p:cNvPr id="3" name="Content Placeholder 2"/>
          <p:cNvSpPr>
            <a:spLocks noGrp="1"/>
          </p:cNvSpPr>
          <p:nvPr>
            <p:ph idx="1"/>
          </p:nvPr>
        </p:nvSpPr>
        <p:spPr>
          <a:xfrm>
            <a:off x="21744" y="1628800"/>
            <a:ext cx="9144000" cy="4941168"/>
          </a:xfrm>
        </p:spPr>
        <p:txBody>
          <a:bodyPr/>
          <a:lstStyle/>
          <a:p>
            <a:pPr marL="88900" indent="0" algn="just" defTabSz="217488" rtl="1">
              <a:lnSpc>
                <a:spcPts val="5000"/>
              </a:lnSpc>
              <a:spcBef>
                <a:spcPts val="0"/>
              </a:spcBef>
              <a:buNone/>
            </a:pPr>
            <a:r>
              <a:rPr lang="fa-IR" sz="3200" b="1" dirty="0">
                <a:solidFill>
                  <a:srgbClr val="FFFF00"/>
                </a:solidFill>
                <a:cs typeface="B Nazanin" pitchFamily="2" charset="-78"/>
              </a:rPr>
              <a:t>متهم سازی نظام جمهوری اسلامی به فساد،تشدید شکاف های اجتماعی و هویتی درون کشور و تقویت خط تفرقه بین مردم با حاکمیت و مسئولان با یکدیگر از جمله اقداماتی است که آمریکایی ها می کوشند با این ابزارها در جامعه تولید نافرمانی و شورش های اجتماعی نموده و نهایتا تغییر محاسبه را در ذهنیت نخبگان و مسئولان کشور بوجود آورند. </a:t>
            </a:r>
            <a:endParaRPr lang="en-US" sz="3200"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22413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40653012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مقصر جلوه دادن سپاه در مشکلات پیش روی مردم</a:t>
            </a:r>
          </a:p>
        </p:txBody>
      </p:sp>
      <p:sp>
        <p:nvSpPr>
          <p:cNvPr id="3" name="Content Placeholder 2"/>
          <p:cNvSpPr>
            <a:spLocks noGrp="1"/>
          </p:cNvSpPr>
          <p:nvPr>
            <p:ph idx="1"/>
          </p:nvPr>
        </p:nvSpPr>
        <p:spPr>
          <a:xfrm>
            <a:off x="21744" y="1052736"/>
            <a:ext cx="9144000" cy="5517232"/>
          </a:xfrm>
        </p:spPr>
        <p:txBody>
          <a:bodyPr/>
          <a:lstStyle/>
          <a:p>
            <a:pPr marL="88900" indent="2787650" algn="just" defTabSz="217488" rtl="1">
              <a:lnSpc>
                <a:spcPts val="5000"/>
              </a:lnSpc>
              <a:spcBef>
                <a:spcPts val="0"/>
              </a:spcBef>
              <a:buNone/>
            </a:pPr>
            <a:r>
              <a:rPr lang="fa-IR" b="1" dirty="0">
                <a:solidFill>
                  <a:srgbClr val="FFFF00"/>
                </a:solidFill>
                <a:cs typeface="B Nazanin" pitchFamily="2" charset="-78"/>
              </a:rPr>
              <a:t>تیلرسون </a:t>
            </a:r>
            <a:r>
              <a:rPr lang="fa-IR" b="1" dirty="0" smtClean="0">
                <a:solidFill>
                  <a:srgbClr val="FFFF00"/>
                </a:solidFill>
                <a:cs typeface="B Nazanin" pitchFamily="2" charset="-78"/>
              </a:rPr>
              <a:t>وزیر </a:t>
            </a:r>
            <a:r>
              <a:rPr lang="fa-IR" b="1" dirty="0">
                <a:solidFill>
                  <a:srgbClr val="FFFF00"/>
                </a:solidFill>
                <a:cs typeface="B Nazanin" pitchFamily="2" charset="-78"/>
              </a:rPr>
              <a:t>خارجه آمریکا در مصاحبه روز شنبه 23 مهرماه 96 با شبکه سی ان ان رسماً اعلام کرد، آمریکا تلاش می‌کند که از صداهای معتدل در ایران حمایت کند و از دموکراسی‌خواهی و آزادی‌طلبی آنها حمایت کند. </a:t>
            </a:r>
            <a:r>
              <a:rPr lang="fa-IR" b="1" dirty="0" smtClean="0">
                <a:solidFill>
                  <a:srgbClr val="FFFF00"/>
                </a:solidFill>
                <a:cs typeface="B Nazanin" pitchFamily="2" charset="-78"/>
              </a:rPr>
              <a:t>وی </a:t>
            </a:r>
            <a:r>
              <a:rPr lang="fa-IR" b="1" dirty="0">
                <a:solidFill>
                  <a:srgbClr val="FFFF00"/>
                </a:solidFill>
                <a:cs typeface="B Nazanin" pitchFamily="2" charset="-78"/>
              </a:rPr>
              <a:t>آرزو کرد روزی مردم ایران کنترل حکومت ایران را باز پس گیرند. </a:t>
            </a:r>
            <a:r>
              <a:rPr lang="fa-IR" b="1" dirty="0" smtClean="0">
                <a:solidFill>
                  <a:srgbClr val="FFFF00"/>
                </a:solidFill>
                <a:cs typeface="B Nazanin" pitchFamily="2" charset="-78"/>
              </a:rPr>
              <a:t>دو </a:t>
            </a:r>
            <a:r>
              <a:rPr lang="fa-IR" b="1" dirty="0">
                <a:solidFill>
                  <a:srgbClr val="FFFF00"/>
                </a:solidFill>
                <a:cs typeface="B Nazanin" pitchFamily="2" charset="-78"/>
              </a:rPr>
              <a:t>قطبی سازی مردم و حاکمیت از طریق تشدید فشارهای سیاسی و اقتصادی و مقصر جلوه دادن سپاه پاسداران، هسته اصلی این سناریو را تشکیل می دهد. </a:t>
            </a:r>
            <a:endParaRPr lang="en-US" b="1" dirty="0">
              <a:solidFill>
                <a:srgbClr val="FFFF00"/>
              </a:solidFill>
              <a:cs typeface="B Nazanin" pitchFamily="2" charset="-78"/>
            </a:endParaRPr>
          </a:p>
        </p:txBody>
      </p:sp>
      <p:sp>
        <p:nvSpPr>
          <p:cNvPr id="4" name="Striped Right Arrow 3">
            <a:hlinkClick r:id="rId2" action="ppaction://hlinksldjump"/>
          </p:cNvPr>
          <p:cNvSpPr/>
          <p:nvPr/>
        </p:nvSpPr>
        <p:spPr>
          <a:xfrm>
            <a:off x="251520" y="5733256"/>
            <a:ext cx="122413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26480836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smtClean="0">
                <a:solidFill>
                  <a:srgbClr val="FFFF00"/>
                </a:solidFill>
                <a:cs typeface="B Titr" pitchFamily="2" charset="-78"/>
              </a:rPr>
              <a:t>اصول </a:t>
            </a:r>
            <a:r>
              <a:rPr lang="fa-IR" sz="2800" dirty="0">
                <a:solidFill>
                  <a:srgbClr val="FFFF00"/>
                </a:solidFill>
                <a:cs typeface="B Titr" pitchFamily="2" charset="-78"/>
              </a:rPr>
              <a:t>بنیادی راهبرد جدید دولت آمریکا علیه ایران</a:t>
            </a:r>
            <a:endParaRPr lang="en-US" sz="2800" dirty="0">
              <a:solidFill>
                <a:srgbClr val="FFFF00"/>
              </a:solidFill>
              <a:cs typeface="B Titr" pitchFamily="2" charset="-78"/>
            </a:endParaRPr>
          </a:p>
        </p:txBody>
      </p:sp>
      <p:sp>
        <p:nvSpPr>
          <p:cNvPr id="3" name="Content Placeholder 2"/>
          <p:cNvSpPr>
            <a:spLocks noGrp="1"/>
          </p:cNvSpPr>
          <p:nvPr>
            <p:ph idx="1"/>
          </p:nvPr>
        </p:nvSpPr>
        <p:spPr>
          <a:xfrm>
            <a:off x="35496" y="1268760"/>
            <a:ext cx="8064896" cy="5256584"/>
          </a:xfrm>
        </p:spPr>
        <p:txBody>
          <a:bodyPr/>
          <a:lstStyle/>
          <a:p>
            <a:pPr algn="just" rtl="1">
              <a:lnSpc>
                <a:spcPct val="150000"/>
              </a:lnSpc>
              <a:spcBef>
                <a:spcPts val="0"/>
              </a:spcBef>
            </a:pPr>
            <a:r>
              <a:rPr lang="fa-IR" b="1" dirty="0" smtClean="0">
                <a:solidFill>
                  <a:srgbClr val="FFC000"/>
                </a:solidFill>
                <a:cs typeface="B Nazanin" pitchFamily="2" charset="-78"/>
              </a:rPr>
              <a:t>جلوگیری از نفوذ مؤثر </a:t>
            </a:r>
            <a:r>
              <a:rPr lang="fa-IR" b="1" dirty="0">
                <a:solidFill>
                  <a:srgbClr val="FFC000"/>
                </a:solidFill>
                <a:cs typeface="B Nazanin" pitchFamily="2" charset="-78"/>
              </a:rPr>
              <a:t>ایران </a:t>
            </a:r>
            <a:r>
              <a:rPr lang="fa-IR" b="1" dirty="0" smtClean="0">
                <a:solidFill>
                  <a:srgbClr val="FFC000"/>
                </a:solidFill>
                <a:cs typeface="B Nazanin" pitchFamily="2" charset="-78"/>
              </a:rPr>
              <a:t>بر تحولات منطقه </a:t>
            </a:r>
            <a:endParaRPr lang="fa-IR" b="1" dirty="0">
              <a:solidFill>
                <a:srgbClr val="FFC000"/>
              </a:solidFill>
              <a:cs typeface="B Nazanin" pitchFamily="2" charset="-78"/>
            </a:endParaRPr>
          </a:p>
          <a:p>
            <a:pPr algn="just" rtl="1">
              <a:lnSpc>
                <a:spcPct val="150000"/>
              </a:lnSpc>
              <a:spcBef>
                <a:spcPts val="0"/>
              </a:spcBef>
            </a:pPr>
            <a:r>
              <a:rPr lang="fa-IR" b="1" dirty="0" smtClean="0">
                <a:solidFill>
                  <a:srgbClr val="FFC000"/>
                </a:solidFill>
                <a:cs typeface="B Nazanin" pitchFamily="2" charset="-78"/>
              </a:rPr>
              <a:t>ایجاد</a:t>
            </a:r>
            <a:r>
              <a:rPr lang="fa-IR" b="1" dirty="0">
                <a:solidFill>
                  <a:srgbClr val="FFC000"/>
                </a:solidFill>
                <a:cs typeface="B Nazanin" pitchFamily="2" charset="-78"/>
              </a:rPr>
              <a:t> ائتلاف‌های سنتی و شراکت‌های منطقه‌ای </a:t>
            </a:r>
            <a:r>
              <a:rPr lang="fa-IR" b="1" dirty="0" smtClean="0">
                <a:solidFill>
                  <a:srgbClr val="FFC000"/>
                </a:solidFill>
                <a:cs typeface="B Nazanin" pitchFamily="2" charset="-78"/>
              </a:rPr>
              <a:t> در مقابل ایران</a:t>
            </a:r>
            <a:endParaRPr lang="fa-IR" b="1" dirty="0">
              <a:solidFill>
                <a:srgbClr val="FFC000"/>
              </a:solidFill>
              <a:cs typeface="B Nazanin" pitchFamily="2" charset="-78"/>
            </a:endParaRPr>
          </a:p>
          <a:p>
            <a:pPr algn="just" rtl="1">
              <a:lnSpc>
                <a:spcPct val="150000"/>
              </a:lnSpc>
              <a:spcBef>
                <a:spcPts val="0"/>
              </a:spcBef>
            </a:pPr>
            <a:r>
              <a:rPr lang="fa-IR" b="1" dirty="0" smtClean="0">
                <a:solidFill>
                  <a:srgbClr val="FFC000"/>
                </a:solidFill>
                <a:cs typeface="B Nazanin" pitchFamily="2" charset="-78"/>
              </a:rPr>
              <a:t>تحریم سپاه </a:t>
            </a:r>
            <a:r>
              <a:rPr lang="fa-IR" b="1" dirty="0">
                <a:solidFill>
                  <a:srgbClr val="FFC000"/>
                </a:solidFill>
                <a:cs typeface="B Nazanin" pitchFamily="2" charset="-78"/>
              </a:rPr>
              <a:t>پاسداران انقلاب اسلامی ایران </a:t>
            </a:r>
            <a:endParaRPr lang="fa-IR" b="1" dirty="0" smtClean="0">
              <a:solidFill>
                <a:srgbClr val="FFC000"/>
              </a:solidFill>
              <a:cs typeface="B Nazanin" pitchFamily="2" charset="-78"/>
            </a:endParaRPr>
          </a:p>
          <a:p>
            <a:pPr marL="354013" indent="-354013" algn="just" rtl="1">
              <a:lnSpc>
                <a:spcPct val="150000"/>
              </a:lnSpc>
              <a:spcBef>
                <a:spcPts val="0"/>
              </a:spcBef>
            </a:pPr>
            <a:r>
              <a:rPr lang="fa-IR" b="1" dirty="0" smtClean="0">
                <a:solidFill>
                  <a:srgbClr val="FFC000"/>
                </a:solidFill>
                <a:cs typeface="B Nazanin" pitchFamily="2" charset="-78"/>
              </a:rPr>
              <a:t>مقابله  </a:t>
            </a:r>
            <a:r>
              <a:rPr lang="fa-IR" b="1" dirty="0">
                <a:solidFill>
                  <a:srgbClr val="FFC000"/>
                </a:solidFill>
                <a:cs typeface="B Nazanin" pitchFamily="2" charset="-78"/>
              </a:rPr>
              <a:t>با تهدیدهای ناشی از موشک‌های بالستیک و سایر سلاح‌های </a:t>
            </a:r>
            <a:r>
              <a:rPr lang="fa-IR" b="1" dirty="0" smtClean="0">
                <a:solidFill>
                  <a:srgbClr val="FFC000"/>
                </a:solidFill>
                <a:cs typeface="B Nazanin" pitchFamily="2" charset="-78"/>
              </a:rPr>
              <a:t>راهبردی ایران</a:t>
            </a:r>
            <a:endParaRPr lang="fa-IR" b="1" dirty="0">
              <a:solidFill>
                <a:srgbClr val="FFC000"/>
              </a:solidFill>
              <a:cs typeface="B Nazanin" pitchFamily="2" charset="-78"/>
            </a:endParaRPr>
          </a:p>
          <a:p>
            <a:pPr algn="just" rtl="1">
              <a:lnSpc>
                <a:spcPct val="150000"/>
              </a:lnSpc>
              <a:spcBef>
                <a:spcPts val="0"/>
              </a:spcBef>
            </a:pPr>
            <a:r>
              <a:rPr lang="fa-IR" b="1" dirty="0" smtClean="0">
                <a:solidFill>
                  <a:srgbClr val="FFC000"/>
                </a:solidFill>
                <a:cs typeface="B Nazanin" pitchFamily="2" charset="-78"/>
              </a:rPr>
              <a:t>همراه کردن </a:t>
            </a:r>
            <a:r>
              <a:rPr lang="fa-IR" b="1" dirty="0">
                <a:solidFill>
                  <a:srgbClr val="FFC000"/>
                </a:solidFill>
                <a:cs typeface="B Nazanin" pitchFamily="2" charset="-78"/>
              </a:rPr>
              <a:t>جامعه بین‌المللی </a:t>
            </a:r>
            <a:r>
              <a:rPr lang="fa-IR" b="1" dirty="0" smtClean="0">
                <a:solidFill>
                  <a:srgbClr val="FFC000"/>
                </a:solidFill>
                <a:cs typeface="B Nazanin" pitchFamily="2" charset="-78"/>
              </a:rPr>
              <a:t>برای </a:t>
            </a:r>
            <a:r>
              <a:rPr lang="fa-IR" b="1" dirty="0">
                <a:solidFill>
                  <a:srgbClr val="FFC000"/>
                </a:solidFill>
                <a:cs typeface="B Nazanin" pitchFamily="2" charset="-78"/>
              </a:rPr>
              <a:t>محکوم کردن </a:t>
            </a:r>
            <a:r>
              <a:rPr lang="fa-IR" b="1" dirty="0" smtClean="0">
                <a:solidFill>
                  <a:srgbClr val="FFC000"/>
                </a:solidFill>
                <a:cs typeface="B Nazanin" pitchFamily="2" charset="-78"/>
              </a:rPr>
              <a:t>سپاه </a:t>
            </a:r>
            <a:r>
              <a:rPr lang="fa-IR" b="1" dirty="0">
                <a:solidFill>
                  <a:srgbClr val="FFC000"/>
                </a:solidFill>
                <a:cs typeface="B Nazanin" pitchFamily="2" charset="-78"/>
              </a:rPr>
              <a:t>در نقض فاحش حقوق </a:t>
            </a:r>
            <a:r>
              <a:rPr lang="fa-IR" b="1" dirty="0" smtClean="0">
                <a:solidFill>
                  <a:srgbClr val="FFC000"/>
                </a:solidFill>
                <a:cs typeface="B Nazanin" pitchFamily="2" charset="-78"/>
              </a:rPr>
              <a:t>بشر</a:t>
            </a:r>
            <a:endParaRPr lang="fa-IR" b="1" dirty="0">
              <a:solidFill>
                <a:srgbClr val="FFC000"/>
              </a:solidFill>
              <a:cs typeface="B Nazanin" pitchFamily="2" charset="-78"/>
            </a:endParaRPr>
          </a:p>
          <a:p>
            <a:pPr algn="just" rtl="1">
              <a:lnSpc>
                <a:spcPct val="150000"/>
              </a:lnSpc>
              <a:spcBef>
                <a:spcPts val="0"/>
              </a:spcBef>
            </a:pPr>
            <a:r>
              <a:rPr lang="fa-IR" b="1" dirty="0" smtClean="0">
                <a:solidFill>
                  <a:srgbClr val="FFC000"/>
                </a:solidFill>
                <a:cs typeface="B Nazanin" pitchFamily="2" charset="-78"/>
              </a:rPr>
              <a:t>جلوگیری از دستیابی ایران </a:t>
            </a:r>
            <a:r>
              <a:rPr lang="fa-IR" b="1" dirty="0">
                <a:solidFill>
                  <a:srgbClr val="FFC000"/>
                </a:solidFill>
                <a:cs typeface="B Nazanin" pitchFamily="2" charset="-78"/>
              </a:rPr>
              <a:t>به سلاح‌های </a:t>
            </a:r>
            <a:r>
              <a:rPr lang="fa-IR" b="1" dirty="0" smtClean="0">
                <a:solidFill>
                  <a:srgbClr val="FFC000"/>
                </a:solidFill>
                <a:cs typeface="B Nazanin" pitchFamily="2" charset="-78"/>
              </a:rPr>
              <a:t>هسته‌ای</a:t>
            </a:r>
            <a:endParaRPr lang="en-US" b="1" dirty="0">
              <a:solidFill>
                <a:srgbClr val="FFC000"/>
              </a:solidFill>
              <a:cs typeface="B Nazanin" pitchFamily="2" charset="-78"/>
            </a:endParaRPr>
          </a:p>
        </p:txBody>
      </p:sp>
    </p:spTree>
    <p:extLst>
      <p:ext uri="{BB962C8B-B14F-4D97-AF65-F5344CB8AC3E}">
        <p14:creationId xmlns:p14="http://schemas.microsoft.com/office/powerpoint/2010/main" val="42600825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800" decel="100000"/>
                                        <p:tgtEl>
                                          <p:spTgt spid="3">
                                            <p:txEl>
                                              <p:pRg st="1" end="1"/>
                                            </p:txEl>
                                          </p:spTgt>
                                        </p:tgtEl>
                                      </p:cBhvr>
                                    </p:animEffect>
                                    <p:anim calcmode="lin" valueType="num">
                                      <p:cBhvr>
                                        <p:cTn id="18"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800" decel="100000"/>
                                        <p:tgtEl>
                                          <p:spTgt spid="3">
                                            <p:txEl>
                                              <p:pRg st="2" end="2"/>
                                            </p:txEl>
                                          </p:spTgt>
                                        </p:tgtEl>
                                      </p:cBhvr>
                                    </p:animEffect>
                                    <p:anim calcmode="lin" valueType="num">
                                      <p:cBhvr>
                                        <p:cTn id="28"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800" decel="100000"/>
                                        <p:tgtEl>
                                          <p:spTgt spid="3">
                                            <p:txEl>
                                              <p:pRg st="3" end="3"/>
                                            </p:txEl>
                                          </p:spTgt>
                                        </p:tgtEl>
                                      </p:cBhvr>
                                    </p:animEffect>
                                    <p:anim calcmode="lin" valueType="num">
                                      <p:cBhvr>
                                        <p:cTn id="38"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800" decel="100000"/>
                                        <p:tgtEl>
                                          <p:spTgt spid="3">
                                            <p:txEl>
                                              <p:pRg st="4" end="4"/>
                                            </p:txEl>
                                          </p:spTgt>
                                        </p:tgtEl>
                                      </p:cBhvr>
                                    </p:animEffect>
                                    <p:anim calcmode="lin" valueType="num">
                                      <p:cBhvr>
                                        <p:cTn id="48"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800" decel="100000"/>
                                        <p:tgtEl>
                                          <p:spTgt spid="3">
                                            <p:txEl>
                                              <p:pRg st="5" end="5"/>
                                            </p:txEl>
                                          </p:spTgt>
                                        </p:tgtEl>
                                      </p:cBhvr>
                                    </p:animEffect>
                                    <p:anim calcmode="lin" valueType="num">
                                      <p:cBhvr>
                                        <p:cTn id="58"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59"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0"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1"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2"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پلیس خوب- اروپا</a:t>
            </a:r>
          </a:p>
        </p:txBody>
      </p:sp>
      <p:sp>
        <p:nvSpPr>
          <p:cNvPr id="3" name="Content Placeholder 2"/>
          <p:cNvSpPr>
            <a:spLocks noGrp="1"/>
          </p:cNvSpPr>
          <p:nvPr>
            <p:ph idx="1"/>
          </p:nvPr>
        </p:nvSpPr>
        <p:spPr>
          <a:xfrm>
            <a:off x="21744" y="764704"/>
            <a:ext cx="9144000" cy="5517232"/>
          </a:xfrm>
        </p:spPr>
        <p:txBody>
          <a:bodyPr/>
          <a:lstStyle/>
          <a:p>
            <a:pPr marL="88900" indent="2787650" algn="just" defTabSz="217488" rtl="1">
              <a:lnSpc>
                <a:spcPts val="5000"/>
              </a:lnSpc>
              <a:spcBef>
                <a:spcPts val="0"/>
              </a:spcBef>
              <a:buNone/>
            </a:pPr>
            <a:r>
              <a:rPr lang="fa-IR" b="1" dirty="0">
                <a:solidFill>
                  <a:srgbClr val="FFC000"/>
                </a:solidFill>
                <a:cs typeface="B Nazanin" pitchFamily="2" charset="-78"/>
              </a:rPr>
              <a:t>تروئیکای اروپا از زمان سخنرانی ترامپ تاکنون در دو بیانیه رسمی دقیقا بر همین نکته تاکید کرده اند که اروپا از یکسو خواهان حفظ برجام است و از دیگر سو نگران توسعه طلبی ایران در حوزه منطقه ای و موشکی است. بر این اساس ممکن است کشورهای اروپایی در نقش پلیس خوب، طرح بینابینی خود را </a:t>
            </a:r>
            <a:r>
              <a:rPr lang="fa-IR" b="1" dirty="0" smtClean="0">
                <a:solidFill>
                  <a:srgbClr val="FFC000"/>
                </a:solidFill>
                <a:cs typeface="B Nazanin" pitchFamily="2" charset="-78"/>
              </a:rPr>
              <a:t>به ایران پیشنهاد دهند که </a:t>
            </a:r>
            <a:r>
              <a:rPr lang="fa-IR" b="1" dirty="0">
                <a:solidFill>
                  <a:srgbClr val="FFC000"/>
                </a:solidFill>
                <a:cs typeface="B Nazanin" pitchFamily="2" charset="-78"/>
              </a:rPr>
              <a:t>مرکز ثقل آن عبارتند </a:t>
            </a:r>
            <a:r>
              <a:rPr lang="fa-IR" b="1" dirty="0" smtClean="0">
                <a:solidFill>
                  <a:srgbClr val="FFC000"/>
                </a:solidFill>
                <a:cs typeface="B Nazanin" pitchFamily="2" charset="-78"/>
              </a:rPr>
              <a:t>از:</a:t>
            </a:r>
          </a:p>
          <a:p>
            <a:pPr marL="88900" indent="1252538" algn="just" defTabSz="217488" rtl="1">
              <a:lnSpc>
                <a:spcPct val="150000"/>
              </a:lnSpc>
              <a:spcBef>
                <a:spcPts val="0"/>
              </a:spcBef>
              <a:buNone/>
            </a:pPr>
            <a:r>
              <a:rPr lang="fa-IR" b="1" dirty="0" smtClean="0">
                <a:solidFill>
                  <a:srgbClr val="FFFF00"/>
                </a:solidFill>
                <a:cs typeface="B Nazanin" pitchFamily="2" charset="-78"/>
              </a:rPr>
              <a:t> </a:t>
            </a:r>
            <a:r>
              <a:rPr lang="fa-IR" sz="3600" b="1" dirty="0">
                <a:solidFill>
                  <a:srgbClr val="F4E59C"/>
                </a:solidFill>
                <a:cs typeface="B Nazanin" pitchFamily="2" charset="-78"/>
              </a:rPr>
              <a:t>1- حفظ برجام و ماندن همه </a:t>
            </a:r>
            <a:r>
              <a:rPr lang="fa-IR" sz="3600" b="1" dirty="0" smtClean="0">
                <a:solidFill>
                  <a:srgbClr val="F4E59C"/>
                </a:solidFill>
                <a:cs typeface="B Nazanin" pitchFamily="2" charset="-78"/>
              </a:rPr>
              <a:t>طرف‌ها</a:t>
            </a:r>
          </a:p>
          <a:p>
            <a:pPr marL="88900" indent="1252538" algn="just" defTabSz="217488" rtl="1">
              <a:lnSpc>
                <a:spcPct val="150000"/>
              </a:lnSpc>
              <a:spcBef>
                <a:spcPts val="0"/>
              </a:spcBef>
              <a:buNone/>
            </a:pPr>
            <a:r>
              <a:rPr lang="fa-IR" sz="3600" b="1" dirty="0" smtClean="0">
                <a:solidFill>
                  <a:srgbClr val="F4E59C"/>
                </a:solidFill>
                <a:cs typeface="B Nazanin" pitchFamily="2" charset="-78"/>
              </a:rPr>
              <a:t>2-آغاز </a:t>
            </a:r>
            <a:r>
              <a:rPr lang="fa-IR" sz="3600" b="1" dirty="0">
                <a:solidFill>
                  <a:srgbClr val="F4E59C"/>
                </a:solidFill>
                <a:cs typeface="B Nazanin" pitchFamily="2" charset="-78"/>
              </a:rPr>
              <a:t>مذاکرات فراهسته </a:t>
            </a:r>
            <a:r>
              <a:rPr lang="fa-IR" sz="3600" b="1" dirty="0" smtClean="0">
                <a:solidFill>
                  <a:srgbClr val="F4E59C"/>
                </a:solidFill>
                <a:cs typeface="B Nazanin" pitchFamily="2" charset="-78"/>
              </a:rPr>
              <a:t>ای</a:t>
            </a:r>
            <a:endParaRPr lang="en-US" sz="3600" b="1" dirty="0">
              <a:solidFill>
                <a:srgbClr val="F4E59C"/>
              </a:solidFill>
              <a:cs typeface="B Nazanin" pitchFamily="2" charset="-78"/>
            </a:endParaRPr>
          </a:p>
        </p:txBody>
      </p:sp>
      <p:sp>
        <p:nvSpPr>
          <p:cNvPr id="4" name="Striped Right Arrow 3">
            <a:hlinkClick r:id="rId2" action="ppaction://hlinksldjump"/>
          </p:cNvPr>
          <p:cNvSpPr/>
          <p:nvPr/>
        </p:nvSpPr>
        <p:spPr>
          <a:xfrm>
            <a:off x="251520" y="5733256"/>
            <a:ext cx="122413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1949469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پلیس </a:t>
            </a:r>
            <a:r>
              <a:rPr lang="fa-IR" sz="2400" dirty="0" smtClean="0">
                <a:solidFill>
                  <a:srgbClr val="FFFF00"/>
                </a:solidFill>
                <a:cs typeface="B Titr" pitchFamily="2" charset="-78"/>
              </a:rPr>
              <a:t>بد - </a:t>
            </a:r>
            <a:r>
              <a:rPr lang="fa-IR" sz="2400" dirty="0">
                <a:solidFill>
                  <a:srgbClr val="FFFF00"/>
                </a:solidFill>
                <a:cs typeface="B Titr" pitchFamily="2" charset="-78"/>
              </a:rPr>
              <a:t>اروپا</a:t>
            </a:r>
          </a:p>
        </p:txBody>
      </p:sp>
      <p:sp>
        <p:nvSpPr>
          <p:cNvPr id="3" name="Content Placeholder 2"/>
          <p:cNvSpPr>
            <a:spLocks noGrp="1"/>
          </p:cNvSpPr>
          <p:nvPr>
            <p:ph idx="1"/>
          </p:nvPr>
        </p:nvSpPr>
        <p:spPr>
          <a:xfrm>
            <a:off x="251520" y="1628800"/>
            <a:ext cx="8640960" cy="3888432"/>
          </a:xfrm>
        </p:spPr>
        <p:txBody>
          <a:bodyPr/>
          <a:lstStyle/>
          <a:p>
            <a:pPr marL="88900" indent="0" algn="just" defTabSz="217488" rtl="1">
              <a:lnSpc>
                <a:spcPct val="150000"/>
              </a:lnSpc>
              <a:spcBef>
                <a:spcPts val="0"/>
              </a:spcBef>
              <a:buNone/>
            </a:pPr>
            <a:r>
              <a:rPr lang="fa-IR" sz="3200" b="1" dirty="0">
                <a:solidFill>
                  <a:srgbClr val="FFC000"/>
                </a:solidFill>
                <a:cs typeface="B Nazanin" pitchFamily="2" charset="-78"/>
              </a:rPr>
              <a:t>در این سناریو بحث بر سر این است که ترامپ در قامت پلیس بد نقطه اوج تهدید و خطر را در 60 روز آینده نشان داده است. ترامپ ماندن در برجام را مشروط به شروطی کرده است که جمهوی اسلامی آنها را نخواهد پذیرفت. پس به این معنا از هم اکنون می‌توان آمریکا را خارج شده از برجام فرض کرد</a:t>
            </a:r>
            <a:r>
              <a:rPr lang="fa-IR" sz="3200" b="1" dirty="0" smtClean="0">
                <a:solidFill>
                  <a:srgbClr val="FFC000"/>
                </a:solidFill>
                <a:cs typeface="B Nazanin" pitchFamily="2" charset="-78"/>
              </a:rPr>
              <a:t>.</a:t>
            </a:r>
          </a:p>
        </p:txBody>
      </p:sp>
      <p:sp>
        <p:nvSpPr>
          <p:cNvPr id="4" name="Striped Right Arrow 3">
            <a:hlinkClick r:id="rId2" action="ppaction://hlinksldjump"/>
          </p:cNvPr>
          <p:cNvSpPr/>
          <p:nvPr/>
        </p:nvSpPr>
        <p:spPr>
          <a:xfrm>
            <a:off x="251520" y="5733256"/>
            <a:ext cx="122413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42238131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400" dirty="0">
                <a:solidFill>
                  <a:srgbClr val="FFFF00"/>
                </a:solidFill>
                <a:cs typeface="B Titr" pitchFamily="2" charset="-78"/>
              </a:rPr>
              <a:t>تاکید بر اختلافات راهبردی میان ایران و آمریکا</a:t>
            </a:r>
          </a:p>
        </p:txBody>
      </p:sp>
      <p:sp>
        <p:nvSpPr>
          <p:cNvPr id="3" name="Content Placeholder 2"/>
          <p:cNvSpPr>
            <a:spLocks noGrp="1"/>
          </p:cNvSpPr>
          <p:nvPr>
            <p:ph idx="1"/>
          </p:nvPr>
        </p:nvSpPr>
        <p:spPr>
          <a:xfrm>
            <a:off x="0" y="1412776"/>
            <a:ext cx="9124070" cy="4392488"/>
          </a:xfrm>
        </p:spPr>
        <p:txBody>
          <a:bodyPr/>
          <a:lstStyle/>
          <a:p>
            <a:pPr marL="88900" indent="0" algn="ctr" defTabSz="217488" rtl="1">
              <a:lnSpc>
                <a:spcPct val="150000"/>
              </a:lnSpc>
              <a:spcBef>
                <a:spcPts val="0"/>
              </a:spcBef>
              <a:buNone/>
            </a:pPr>
            <a:r>
              <a:rPr lang="fa-IR" b="1" dirty="0" smtClean="0">
                <a:solidFill>
                  <a:srgbClr val="FFFF00"/>
                </a:solidFill>
                <a:cs typeface="B Titr" pitchFamily="2" charset="-78"/>
              </a:rPr>
              <a:t>تاکید </a:t>
            </a:r>
            <a:r>
              <a:rPr lang="fa-IR" b="1" dirty="0">
                <a:solidFill>
                  <a:srgbClr val="FFFF00"/>
                </a:solidFill>
                <a:cs typeface="B Titr" pitchFamily="2" charset="-78"/>
              </a:rPr>
              <a:t>بر این اصل 4 نتیجه را به همراه خواهد داشت:</a:t>
            </a:r>
          </a:p>
          <a:p>
            <a:pPr marL="431800" algn="just" defTabSz="217488" rtl="1">
              <a:lnSpc>
                <a:spcPct val="150000"/>
              </a:lnSpc>
              <a:spcBef>
                <a:spcPts val="0"/>
              </a:spcBef>
            </a:pPr>
            <a:r>
              <a:rPr lang="fa-IR" sz="3200" b="1" dirty="0" smtClean="0">
                <a:solidFill>
                  <a:srgbClr val="FFC000"/>
                </a:solidFill>
                <a:cs typeface="B Nazanin" pitchFamily="2" charset="-78"/>
              </a:rPr>
              <a:t>مشكل </a:t>
            </a:r>
            <a:r>
              <a:rPr lang="fa-IR" sz="3200" b="1" dirty="0">
                <a:solidFill>
                  <a:srgbClr val="FFC000"/>
                </a:solidFill>
                <a:cs typeface="B Nazanin" pitchFamily="2" charset="-78"/>
              </a:rPr>
              <a:t>و اختلاف ما با غرب ماهوي است و نه شکلی.</a:t>
            </a:r>
          </a:p>
          <a:p>
            <a:pPr marL="431800" algn="just" defTabSz="217488" rtl="1">
              <a:lnSpc>
                <a:spcPct val="150000"/>
              </a:lnSpc>
              <a:spcBef>
                <a:spcPts val="0"/>
              </a:spcBef>
            </a:pPr>
            <a:r>
              <a:rPr lang="fa-IR" sz="3200" b="1" dirty="0" smtClean="0">
                <a:solidFill>
                  <a:srgbClr val="FFC000"/>
                </a:solidFill>
                <a:cs typeface="B Nazanin" pitchFamily="2" charset="-78"/>
              </a:rPr>
              <a:t>اختلافات </a:t>
            </a:r>
            <a:r>
              <a:rPr lang="fa-IR" sz="3200" b="1" dirty="0">
                <a:solidFill>
                  <a:srgbClr val="FFC000"/>
                </a:solidFill>
                <a:cs typeface="B Nazanin" pitchFamily="2" charset="-78"/>
              </a:rPr>
              <a:t>ما با غرب قائم به اشخاص نيست </a:t>
            </a:r>
            <a:r>
              <a:rPr lang="fa-IR" sz="3200" b="1" dirty="0" smtClean="0">
                <a:solidFill>
                  <a:srgbClr val="FFC000"/>
                </a:solidFill>
                <a:cs typeface="B Nazanin" pitchFamily="2" charset="-78"/>
              </a:rPr>
              <a:t>(ترامپ  یا  </a:t>
            </a:r>
            <a:r>
              <a:rPr lang="fa-IR" sz="3200" b="1" dirty="0">
                <a:solidFill>
                  <a:srgbClr val="FFC000"/>
                </a:solidFill>
                <a:cs typeface="B Nazanin" pitchFamily="2" charset="-78"/>
              </a:rPr>
              <a:t>اوباما </a:t>
            </a:r>
            <a:r>
              <a:rPr lang="fa-IR" sz="3200" b="1" dirty="0" smtClean="0">
                <a:solidFill>
                  <a:srgbClr val="FFC000"/>
                </a:solidFill>
                <a:cs typeface="B Nazanin" pitchFamily="2" charset="-78"/>
              </a:rPr>
              <a:t>)</a:t>
            </a:r>
            <a:endParaRPr lang="fa-IR" sz="3200" b="1" dirty="0">
              <a:solidFill>
                <a:srgbClr val="FFC000"/>
              </a:solidFill>
              <a:cs typeface="B Nazanin" pitchFamily="2" charset="-78"/>
            </a:endParaRPr>
          </a:p>
          <a:p>
            <a:pPr marL="431800" algn="just" defTabSz="217488" rtl="1">
              <a:lnSpc>
                <a:spcPct val="150000"/>
              </a:lnSpc>
              <a:spcBef>
                <a:spcPts val="0"/>
              </a:spcBef>
            </a:pPr>
            <a:r>
              <a:rPr lang="fa-IR" sz="3200" b="1" dirty="0" smtClean="0">
                <a:solidFill>
                  <a:srgbClr val="FFC000"/>
                </a:solidFill>
                <a:cs typeface="B Nazanin" pitchFamily="2" charset="-78"/>
              </a:rPr>
              <a:t>اختلافات </a:t>
            </a:r>
            <a:r>
              <a:rPr lang="fa-IR" sz="3200" b="1" dirty="0">
                <a:solidFill>
                  <a:srgbClr val="FFC000"/>
                </a:solidFill>
                <a:cs typeface="B Nazanin" pitchFamily="2" charset="-78"/>
              </a:rPr>
              <a:t>ما قائم به موضوع هم نيست و با حل موضوع هسته ای ، موضوعات دیگر مطرح خواهد شد.</a:t>
            </a:r>
          </a:p>
          <a:p>
            <a:pPr marL="431800" algn="just" defTabSz="217488" rtl="1">
              <a:lnSpc>
                <a:spcPct val="150000"/>
              </a:lnSpc>
              <a:spcBef>
                <a:spcPts val="0"/>
              </a:spcBef>
            </a:pPr>
            <a:r>
              <a:rPr lang="fa-IR" sz="3200" b="1" dirty="0" smtClean="0">
                <a:solidFill>
                  <a:srgbClr val="FFC000"/>
                </a:solidFill>
                <a:cs typeface="B Nazanin" pitchFamily="2" charset="-78"/>
              </a:rPr>
              <a:t>مذاكرات </a:t>
            </a:r>
            <a:r>
              <a:rPr lang="fa-IR" sz="3200" b="1" dirty="0">
                <a:solidFill>
                  <a:srgbClr val="FFC000"/>
                </a:solidFill>
                <a:cs typeface="B Nazanin" pitchFamily="2" charset="-78"/>
              </a:rPr>
              <a:t>سابق غرب </a:t>
            </a:r>
            <a:r>
              <a:rPr lang="fa-IR" sz="3200" b="1" dirty="0" smtClean="0">
                <a:solidFill>
                  <a:srgbClr val="FFC000"/>
                </a:solidFill>
                <a:cs typeface="B Nazanin" pitchFamily="2" charset="-78"/>
              </a:rPr>
              <a:t>با ایران يك </a:t>
            </a:r>
            <a:r>
              <a:rPr lang="fa-IR" sz="3200" b="1" dirty="0">
                <a:solidFill>
                  <a:srgbClr val="FFC000"/>
                </a:solidFill>
                <a:cs typeface="B Nazanin" pitchFamily="2" charset="-78"/>
              </a:rPr>
              <a:t>فعل تاكتيكي </a:t>
            </a:r>
            <a:r>
              <a:rPr lang="fa-IR" sz="3200" b="1" dirty="0" smtClean="0">
                <a:solidFill>
                  <a:srgbClr val="FFC000"/>
                </a:solidFill>
                <a:cs typeface="B Nazanin" pitchFamily="2" charset="-78"/>
              </a:rPr>
              <a:t>بود نه راهبردی</a:t>
            </a:r>
            <a:endParaRPr lang="fa-IR" sz="3200" b="1" dirty="0">
              <a:solidFill>
                <a:srgbClr val="FFC000"/>
              </a:solidFill>
              <a:cs typeface="B Nazanin" pitchFamily="2" charset="-78"/>
            </a:endParaRPr>
          </a:p>
        </p:txBody>
      </p:sp>
      <p:sp>
        <p:nvSpPr>
          <p:cNvPr id="4" name="Striped Right Arrow 3">
            <a:hlinkClick r:id="rId2" action="ppaction://hlinksldjump"/>
          </p:cNvPr>
          <p:cNvSpPr/>
          <p:nvPr/>
        </p:nvSpPr>
        <p:spPr>
          <a:xfrm>
            <a:off x="251520" y="5733256"/>
            <a:ext cx="1224136" cy="792088"/>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800000"/>
                </a:solidFill>
                <a:cs typeface="B Titr" pitchFamily="2" charset="-78"/>
              </a:rPr>
              <a:t>بازگشت</a:t>
            </a:r>
            <a:endParaRPr lang="en-US" sz="2000" dirty="0">
              <a:solidFill>
                <a:srgbClr val="800000"/>
              </a:solidFill>
              <a:cs typeface="B Titr" pitchFamily="2" charset="-78"/>
            </a:endParaRPr>
          </a:p>
        </p:txBody>
      </p:sp>
    </p:spTree>
    <p:extLst>
      <p:ext uri="{BB962C8B-B14F-4D97-AF65-F5344CB8AC3E}">
        <p14:creationId xmlns:p14="http://schemas.microsoft.com/office/powerpoint/2010/main" val="425621502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1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3200" dirty="0" smtClean="0">
                <a:solidFill>
                  <a:srgbClr val="FFFF00"/>
                </a:solidFill>
                <a:cs typeface="B Titr" pitchFamily="2" charset="-78"/>
              </a:rPr>
              <a:t>مسائل مربوط به برجام</a:t>
            </a:r>
            <a:endParaRPr lang="en-US" sz="3200" dirty="0">
              <a:solidFill>
                <a:srgbClr val="FFFF00"/>
              </a:solidFill>
              <a:cs typeface="B Titr" pitchFamily="2" charset="-78"/>
            </a:endParaRPr>
          </a:p>
        </p:txBody>
      </p:sp>
      <p:sp>
        <p:nvSpPr>
          <p:cNvPr id="3" name="Content Placeholder 2"/>
          <p:cNvSpPr>
            <a:spLocks noGrp="1"/>
          </p:cNvSpPr>
          <p:nvPr>
            <p:ph idx="1"/>
          </p:nvPr>
        </p:nvSpPr>
        <p:spPr>
          <a:xfrm>
            <a:off x="7813" y="1844824"/>
            <a:ext cx="9136187" cy="4392488"/>
          </a:xfrm>
        </p:spPr>
        <p:txBody>
          <a:bodyPr/>
          <a:lstStyle/>
          <a:p>
            <a:pPr algn="just" rtl="1">
              <a:lnSpc>
                <a:spcPct val="150000"/>
              </a:lnSpc>
            </a:pPr>
            <a:r>
              <a:rPr lang="fa-IR" sz="3000" b="1" dirty="0" smtClean="0">
                <a:solidFill>
                  <a:srgbClr val="FFC000"/>
                </a:solidFill>
                <a:cs typeface="B Nazanin" pitchFamily="2" charset="-78"/>
              </a:rPr>
              <a:t>از بین رفتن اثرات مثبت'برجام' </a:t>
            </a:r>
            <a:r>
              <a:rPr lang="fa-IR" sz="3000" b="1" dirty="0">
                <a:solidFill>
                  <a:srgbClr val="FFC000"/>
                </a:solidFill>
                <a:cs typeface="B Nazanin" pitchFamily="2" charset="-78"/>
              </a:rPr>
              <a:t>از حیث 'امنیت و صلح بین‌المللی' </a:t>
            </a:r>
            <a:endParaRPr lang="fa-IR" sz="3000" b="1" dirty="0" smtClean="0">
              <a:solidFill>
                <a:srgbClr val="FFC000"/>
              </a:solidFill>
              <a:cs typeface="B Nazanin" pitchFamily="2" charset="-78"/>
            </a:endParaRPr>
          </a:p>
          <a:p>
            <a:pPr algn="just" rtl="1">
              <a:lnSpc>
                <a:spcPct val="150000"/>
              </a:lnSpc>
            </a:pPr>
            <a:r>
              <a:rPr lang="fa-IR" sz="3000" b="1" dirty="0" smtClean="0">
                <a:solidFill>
                  <a:srgbClr val="FFC000"/>
                </a:solidFill>
                <a:cs typeface="B Nazanin" pitchFamily="2" charset="-78"/>
              </a:rPr>
              <a:t>ایران </a:t>
            </a:r>
            <a:r>
              <a:rPr lang="fa-IR" sz="3000" b="1" dirty="0">
                <a:solidFill>
                  <a:srgbClr val="FFC000"/>
                </a:solidFill>
                <a:cs typeface="B Nazanin" pitchFamily="2" charset="-78"/>
              </a:rPr>
              <a:t>به دنبال سوءاستفاده از مفرهای این توافق است.</a:t>
            </a:r>
          </a:p>
          <a:p>
            <a:pPr algn="just" rtl="1">
              <a:lnSpc>
                <a:spcPct val="150000"/>
              </a:lnSpc>
            </a:pPr>
            <a:r>
              <a:rPr lang="fa-IR" sz="3000" b="1" dirty="0">
                <a:solidFill>
                  <a:srgbClr val="FFC000"/>
                </a:solidFill>
                <a:cs typeface="B Nazanin" pitchFamily="2" charset="-78"/>
              </a:rPr>
              <a:t>ایران اعلام کرده‌ که اجازه بازرسی از سایت‌های نظامی این کشور را نخواهند داد. </a:t>
            </a:r>
          </a:p>
          <a:p>
            <a:pPr algn="just" rtl="1">
              <a:lnSpc>
                <a:spcPct val="150000"/>
              </a:lnSpc>
            </a:pPr>
            <a:r>
              <a:rPr lang="fa-IR" sz="3000" b="1" dirty="0">
                <a:solidFill>
                  <a:srgbClr val="FFC000"/>
                </a:solidFill>
                <a:cs typeface="B Nazanin" pitchFamily="2" charset="-78"/>
              </a:rPr>
              <a:t>آژانس بایست از اختیاراتش برای بازرسی استفاده کند.</a:t>
            </a:r>
            <a:endParaRPr lang="en-US" sz="3000" b="1" dirty="0">
              <a:solidFill>
                <a:srgbClr val="FFC000"/>
              </a:solidFill>
              <a:cs typeface="B Nazanin" pitchFamily="2" charset="-78"/>
            </a:endParaRPr>
          </a:p>
        </p:txBody>
      </p:sp>
    </p:spTree>
    <p:extLst>
      <p:ext uri="{BB962C8B-B14F-4D97-AF65-F5344CB8AC3E}">
        <p14:creationId xmlns:p14="http://schemas.microsoft.com/office/powerpoint/2010/main" val="31800497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1000" fill="hold"/>
                                        <p:tgtEl>
                                          <p:spTgt spid="3">
                                            <p:txEl>
                                              <p:pRg st="0" end="0"/>
                                            </p:txEl>
                                          </p:spTgt>
                                        </p:tgtEl>
                                        <p:attrNameLst>
                                          <p:attrName>style.color</p:attrName>
                                        </p:attrNameLst>
                                      </p:cBhvr>
                                      <p:to>
                                        <p:clrVal>
                                          <a:srgbClr val="DDDDDD"/>
                                        </p:clrVal>
                                      </p:to>
                                    </p:set>
                                    <p:set>
                                      <p:cBhvr>
                                        <p:cTn id="7" dur="1000" fill="hold"/>
                                        <p:tgtEl>
                                          <p:spTgt spid="3">
                                            <p:txEl>
                                              <p:pRg st="0" end="0"/>
                                            </p:txEl>
                                          </p:spTgt>
                                        </p:tgtEl>
                                        <p:attrNameLst>
                                          <p:attrName>fillcolor</p:attrName>
                                        </p:attrNameLst>
                                      </p:cBhvr>
                                      <p:to>
                                        <p:clrVal>
                                          <a:srgbClr val="DDDDDD"/>
                                        </p:clrVal>
                                      </p:to>
                                    </p:set>
                                    <p:set>
                                      <p:cBhvr>
                                        <p:cTn id="8" dur="10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1000" fill="hold"/>
                                        <p:tgtEl>
                                          <p:spTgt spid="3">
                                            <p:txEl>
                                              <p:pRg st="1" end="1"/>
                                            </p:txEl>
                                          </p:spTgt>
                                        </p:tgtEl>
                                        <p:attrNameLst>
                                          <p:attrName>style.color</p:attrName>
                                        </p:attrNameLst>
                                      </p:cBhvr>
                                      <p:to>
                                        <p:clrVal>
                                          <a:srgbClr val="DDDDDD"/>
                                        </p:clrVal>
                                      </p:to>
                                    </p:set>
                                    <p:set>
                                      <p:cBhvr>
                                        <p:cTn id="13" dur="1000" fill="hold"/>
                                        <p:tgtEl>
                                          <p:spTgt spid="3">
                                            <p:txEl>
                                              <p:pRg st="1" end="1"/>
                                            </p:txEl>
                                          </p:spTgt>
                                        </p:tgtEl>
                                        <p:attrNameLst>
                                          <p:attrName>fillcolor</p:attrName>
                                        </p:attrNameLst>
                                      </p:cBhvr>
                                      <p:to>
                                        <p:clrVal>
                                          <a:srgbClr val="DDDDDD"/>
                                        </p:clrVal>
                                      </p:to>
                                    </p:set>
                                    <p:set>
                                      <p:cBhvr>
                                        <p:cTn id="14" dur="1000" fill="hold"/>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1000" fill="hold"/>
                                        <p:tgtEl>
                                          <p:spTgt spid="3">
                                            <p:txEl>
                                              <p:pRg st="2" end="2"/>
                                            </p:txEl>
                                          </p:spTgt>
                                        </p:tgtEl>
                                        <p:attrNameLst>
                                          <p:attrName>style.color</p:attrName>
                                        </p:attrNameLst>
                                      </p:cBhvr>
                                      <p:to>
                                        <p:clrVal>
                                          <a:srgbClr val="DDDDDD"/>
                                        </p:clrVal>
                                      </p:to>
                                    </p:set>
                                    <p:set>
                                      <p:cBhvr>
                                        <p:cTn id="19" dur="1000" fill="hold"/>
                                        <p:tgtEl>
                                          <p:spTgt spid="3">
                                            <p:txEl>
                                              <p:pRg st="2" end="2"/>
                                            </p:txEl>
                                          </p:spTgt>
                                        </p:tgtEl>
                                        <p:attrNameLst>
                                          <p:attrName>fillcolor</p:attrName>
                                        </p:attrNameLst>
                                      </p:cBhvr>
                                      <p:to>
                                        <p:clrVal>
                                          <a:srgbClr val="DDDDDD"/>
                                        </p:clrVal>
                                      </p:to>
                                    </p:set>
                                    <p:set>
                                      <p:cBhvr>
                                        <p:cTn id="20" dur="1000" fill="hold"/>
                                        <p:tgtEl>
                                          <p:spTgt spid="3">
                                            <p:txEl>
                                              <p:pRg st="2" end="2"/>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6" presetClass="emph" presetSubtype="0" fill="hold" nodeType="clickEffect">
                                  <p:stCondLst>
                                    <p:cond delay="0"/>
                                  </p:stCondLst>
                                  <p:iterate type="lt">
                                    <p:tmPct val="4000"/>
                                  </p:iterate>
                                  <p:childTnLst>
                                    <p:set>
                                      <p:cBhvr override="childStyle">
                                        <p:cTn id="24" dur="1000" fill="hold"/>
                                        <p:tgtEl>
                                          <p:spTgt spid="3">
                                            <p:txEl>
                                              <p:pRg st="3" end="3"/>
                                            </p:txEl>
                                          </p:spTgt>
                                        </p:tgtEl>
                                        <p:attrNameLst>
                                          <p:attrName>style.color</p:attrName>
                                        </p:attrNameLst>
                                      </p:cBhvr>
                                      <p:to>
                                        <p:clrVal>
                                          <a:srgbClr val="DDDDDD"/>
                                        </p:clrVal>
                                      </p:to>
                                    </p:set>
                                    <p:set>
                                      <p:cBhvr>
                                        <p:cTn id="25" dur="1000" fill="hold"/>
                                        <p:tgtEl>
                                          <p:spTgt spid="3">
                                            <p:txEl>
                                              <p:pRg st="3" end="3"/>
                                            </p:txEl>
                                          </p:spTgt>
                                        </p:tgtEl>
                                        <p:attrNameLst>
                                          <p:attrName>fillcolor</p:attrName>
                                        </p:attrNameLst>
                                      </p:cBhvr>
                                      <p:to>
                                        <p:clrVal>
                                          <a:srgbClr val="DDDDDD"/>
                                        </p:clrVal>
                                      </p:to>
                                    </p:set>
                                    <p:set>
                                      <p:cBhvr>
                                        <p:cTn id="26" dur="100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3200" dirty="0" smtClean="0">
                <a:solidFill>
                  <a:srgbClr val="FFFF00"/>
                </a:solidFill>
                <a:cs typeface="B Titr" pitchFamily="2" charset="-78"/>
              </a:rPr>
              <a:t>سپاه پاسداران انقلاب اسلامی</a:t>
            </a:r>
            <a:endParaRPr lang="en-US" sz="3200" dirty="0">
              <a:solidFill>
                <a:srgbClr val="FFFF00"/>
              </a:solidFill>
              <a:cs typeface="B Titr" pitchFamily="2" charset="-78"/>
            </a:endParaRPr>
          </a:p>
        </p:txBody>
      </p:sp>
      <p:sp>
        <p:nvSpPr>
          <p:cNvPr id="3" name="Content Placeholder 2"/>
          <p:cNvSpPr>
            <a:spLocks noGrp="1"/>
          </p:cNvSpPr>
          <p:nvPr>
            <p:ph idx="1"/>
          </p:nvPr>
        </p:nvSpPr>
        <p:spPr>
          <a:xfrm>
            <a:off x="22561" y="1296144"/>
            <a:ext cx="8653895" cy="4581128"/>
          </a:xfrm>
        </p:spPr>
        <p:txBody>
          <a:bodyPr>
            <a:normAutofit fontScale="92500"/>
          </a:bodyPr>
          <a:lstStyle/>
          <a:p>
            <a:pPr algn="just" rtl="1">
              <a:lnSpc>
                <a:spcPct val="200000"/>
              </a:lnSpc>
            </a:pPr>
            <a:r>
              <a:rPr lang="fa-IR" sz="3200" b="1" dirty="0" smtClean="0">
                <a:solidFill>
                  <a:srgbClr val="FFC000"/>
                </a:solidFill>
                <a:cs typeface="B Nazanin" pitchFamily="2" charset="-78"/>
              </a:rPr>
              <a:t>ابراز نگرانی از </a:t>
            </a:r>
            <a:r>
              <a:rPr lang="fa-IR" sz="3200" b="1" dirty="0">
                <a:solidFill>
                  <a:srgbClr val="FFC000"/>
                </a:solidFill>
                <a:cs typeface="B Nazanin" pitchFamily="2" charset="-78"/>
              </a:rPr>
              <a:t>افزایش قدرت و نفوذ سپاه </a:t>
            </a:r>
            <a:r>
              <a:rPr lang="fa-IR" sz="3200" b="1" dirty="0" smtClean="0">
                <a:solidFill>
                  <a:srgbClr val="FFC000"/>
                </a:solidFill>
                <a:cs typeface="B Nazanin" pitchFamily="2" charset="-78"/>
              </a:rPr>
              <a:t>پاسداران.</a:t>
            </a:r>
          </a:p>
          <a:p>
            <a:pPr algn="just" rtl="1">
              <a:lnSpc>
                <a:spcPct val="200000"/>
              </a:lnSpc>
            </a:pPr>
            <a:r>
              <a:rPr lang="fa-IR" sz="3200" b="1" dirty="0" smtClean="0">
                <a:solidFill>
                  <a:srgbClr val="FFC000"/>
                </a:solidFill>
                <a:cs typeface="B Nazanin" pitchFamily="2" charset="-78"/>
              </a:rPr>
              <a:t>هم</a:t>
            </a:r>
            <a:r>
              <a:rPr lang="fa-IR" sz="3200" b="1" dirty="0">
                <a:solidFill>
                  <a:srgbClr val="FFC000"/>
                </a:solidFill>
                <a:cs typeface="B Nazanin" pitchFamily="2" charset="-78"/>
              </a:rPr>
              <a:t>ک</a:t>
            </a:r>
            <a:r>
              <a:rPr lang="fa-IR" sz="3200" b="1" dirty="0" smtClean="0">
                <a:solidFill>
                  <a:srgbClr val="FFC000"/>
                </a:solidFill>
                <a:cs typeface="B Nazanin" pitchFamily="2" charset="-78"/>
              </a:rPr>
              <a:t>اری </a:t>
            </a:r>
            <a:r>
              <a:rPr lang="fa-IR" sz="3200" b="1" dirty="0" smtClean="0">
                <a:solidFill>
                  <a:srgbClr val="FFC000"/>
                </a:solidFill>
                <a:cs typeface="B Nazanin" pitchFamily="2" charset="-78"/>
              </a:rPr>
              <a:t>با شرکایمان </a:t>
            </a:r>
            <a:r>
              <a:rPr lang="fa-IR" sz="3200" b="1" dirty="0">
                <a:solidFill>
                  <a:srgbClr val="FFC000"/>
                </a:solidFill>
                <a:cs typeface="B Nazanin" pitchFamily="2" charset="-78"/>
              </a:rPr>
              <a:t>برای </a:t>
            </a:r>
            <a:r>
              <a:rPr lang="fa-IR" sz="3200" b="1" dirty="0" smtClean="0">
                <a:solidFill>
                  <a:srgbClr val="FFC000"/>
                </a:solidFill>
                <a:cs typeface="B Nazanin" pitchFamily="2" charset="-78"/>
              </a:rPr>
              <a:t>اعمال </a:t>
            </a:r>
            <a:r>
              <a:rPr lang="fa-IR" sz="3200" b="1" dirty="0">
                <a:solidFill>
                  <a:srgbClr val="FFC000"/>
                </a:solidFill>
                <a:cs typeface="B Nazanin" pitchFamily="2" charset="-78"/>
              </a:rPr>
              <a:t>فشار بر این سازمان خطرناک </a:t>
            </a:r>
            <a:endParaRPr lang="fa-IR" sz="3200" b="1" dirty="0" smtClean="0">
              <a:solidFill>
                <a:srgbClr val="FFC000"/>
              </a:solidFill>
              <a:cs typeface="B Nazanin" pitchFamily="2" charset="-78"/>
            </a:endParaRPr>
          </a:p>
          <a:p>
            <a:pPr algn="just" rtl="1">
              <a:lnSpc>
                <a:spcPct val="200000"/>
              </a:lnSpc>
            </a:pPr>
            <a:r>
              <a:rPr lang="fa-IR" sz="3200" b="1" dirty="0" smtClean="0">
                <a:solidFill>
                  <a:srgbClr val="FFC000"/>
                </a:solidFill>
                <a:cs typeface="B Nazanin" pitchFamily="2" charset="-78"/>
              </a:rPr>
              <a:t>مقابله </a:t>
            </a:r>
            <a:r>
              <a:rPr lang="fa-IR" sz="3200" b="1" dirty="0">
                <a:solidFill>
                  <a:srgbClr val="FFC000"/>
                </a:solidFill>
                <a:cs typeface="B Nazanin" pitchFamily="2" charset="-78"/>
              </a:rPr>
              <a:t>با تهدیدهای ایران و به ویژه سپاه </a:t>
            </a:r>
            <a:r>
              <a:rPr lang="fa-IR" sz="3200" b="1" dirty="0" smtClean="0">
                <a:solidFill>
                  <a:srgbClr val="FFC000"/>
                </a:solidFill>
                <a:cs typeface="B Nazanin" pitchFamily="2" charset="-78"/>
              </a:rPr>
              <a:t>از </a:t>
            </a:r>
            <a:r>
              <a:rPr lang="fa-IR" sz="3200" b="1" dirty="0">
                <a:solidFill>
                  <a:srgbClr val="FFC000"/>
                </a:solidFill>
                <a:cs typeface="B Nazanin" pitchFamily="2" charset="-78"/>
              </a:rPr>
              <a:t>طریق راهبردی </a:t>
            </a:r>
            <a:endParaRPr lang="fa-IR" sz="3200" b="1" dirty="0" smtClean="0">
              <a:solidFill>
                <a:srgbClr val="FFC000"/>
              </a:solidFill>
              <a:cs typeface="B Nazanin" pitchFamily="2" charset="-78"/>
            </a:endParaRPr>
          </a:p>
          <a:p>
            <a:pPr algn="just" rtl="1">
              <a:lnSpc>
                <a:spcPct val="200000"/>
              </a:lnSpc>
            </a:pPr>
            <a:r>
              <a:rPr lang="fa-IR" sz="3200" b="1" dirty="0" smtClean="0">
                <a:solidFill>
                  <a:srgbClr val="FFC000"/>
                </a:solidFill>
                <a:cs typeface="B Nazanin" pitchFamily="2" charset="-78"/>
              </a:rPr>
              <a:t>اعمال </a:t>
            </a:r>
            <a:r>
              <a:rPr lang="fa-IR" sz="3200" b="1" dirty="0" smtClean="0">
                <a:solidFill>
                  <a:srgbClr val="FFC000"/>
                </a:solidFill>
                <a:cs typeface="B Nazanin" pitchFamily="2" charset="-78"/>
              </a:rPr>
              <a:t>تحریم‌هایی سخت </a:t>
            </a:r>
            <a:r>
              <a:rPr lang="fa-IR" sz="3200" b="1" dirty="0">
                <a:solidFill>
                  <a:srgbClr val="FFC000"/>
                </a:solidFill>
                <a:cs typeface="B Nazanin" pitchFamily="2" charset="-78"/>
              </a:rPr>
              <a:t>علیه سپاه </a:t>
            </a:r>
            <a:r>
              <a:rPr lang="fa-IR" sz="3200" b="1" dirty="0" smtClean="0">
                <a:solidFill>
                  <a:srgbClr val="FFC000"/>
                </a:solidFill>
                <a:cs typeface="B Nazanin" pitchFamily="2" charset="-78"/>
              </a:rPr>
              <a:t>پاسداران</a:t>
            </a:r>
            <a:endParaRPr lang="en-US" sz="3200" b="1" dirty="0">
              <a:solidFill>
                <a:srgbClr val="FFC000"/>
              </a:solidFill>
              <a:cs typeface="B Nazanin" pitchFamily="2" charset="-78"/>
            </a:endParaRPr>
          </a:p>
        </p:txBody>
      </p:sp>
    </p:spTree>
    <p:extLst>
      <p:ext uri="{BB962C8B-B14F-4D97-AF65-F5344CB8AC3E}">
        <p14:creationId xmlns:p14="http://schemas.microsoft.com/office/powerpoint/2010/main" val="16343912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smtClean="0">
                <a:solidFill>
                  <a:srgbClr val="FFFF00"/>
                </a:solidFill>
                <a:cs typeface="B Titr" pitchFamily="2" charset="-78"/>
              </a:rPr>
              <a:t>الزامات ضروری در تحلیل راهبرد جدید آمریکا</a:t>
            </a:r>
            <a:endParaRPr lang="en-US" sz="2800" dirty="0">
              <a:solidFill>
                <a:srgbClr val="FFFF00"/>
              </a:solidFill>
              <a:cs typeface="B Titr" pitchFamily="2" charset="-78"/>
            </a:endParaRPr>
          </a:p>
        </p:txBody>
      </p:sp>
      <p:sp>
        <p:nvSpPr>
          <p:cNvPr id="3" name="Content Placeholder 2"/>
          <p:cNvSpPr>
            <a:spLocks noGrp="1"/>
          </p:cNvSpPr>
          <p:nvPr>
            <p:ph idx="1"/>
          </p:nvPr>
        </p:nvSpPr>
        <p:spPr>
          <a:xfrm>
            <a:off x="0" y="1700808"/>
            <a:ext cx="9144000" cy="4752528"/>
          </a:xfrm>
        </p:spPr>
        <p:txBody>
          <a:bodyPr>
            <a:noAutofit/>
          </a:bodyPr>
          <a:lstStyle/>
          <a:p>
            <a:pPr marL="0" indent="265113" algn="just" rtl="1">
              <a:lnSpc>
                <a:spcPct val="150000"/>
              </a:lnSpc>
            </a:pPr>
            <a:r>
              <a:rPr lang="fa-IR" b="1" dirty="0" smtClean="0">
                <a:solidFill>
                  <a:srgbClr val="FFC000"/>
                </a:solidFill>
                <a:cs typeface="B Nazanin" pitchFamily="2" charset="-78"/>
              </a:rPr>
              <a:t>بر خلاف برخی تصورات این راهبرد محصول تصمیم مقطعی ترامپ و دولت آمریکا نیست بلکه بخشی از راهبرد طولانی مدت این کشور است.</a:t>
            </a:r>
          </a:p>
          <a:p>
            <a:pPr marL="0" indent="265113" algn="just" rtl="1">
              <a:lnSpc>
                <a:spcPct val="150000"/>
              </a:lnSpc>
            </a:pPr>
            <a:r>
              <a:rPr lang="fa-IR" b="1" dirty="0" smtClean="0">
                <a:solidFill>
                  <a:srgbClr val="FFC000"/>
                </a:solidFill>
                <a:cs typeface="B Nazanin" pitchFamily="2" charset="-78"/>
              </a:rPr>
              <a:t>آمریکا به دنبال از بین بردن صنعت دفاعی ایران است.</a:t>
            </a:r>
          </a:p>
          <a:p>
            <a:pPr marL="0" indent="265113" algn="just" rtl="1">
              <a:lnSpc>
                <a:spcPct val="150000"/>
              </a:lnSpc>
            </a:pPr>
            <a:r>
              <a:rPr lang="fa-IR" b="1" dirty="0" smtClean="0">
                <a:solidFill>
                  <a:srgbClr val="FFC000"/>
                </a:solidFill>
                <a:cs typeface="B Nazanin" pitchFamily="2" charset="-78"/>
              </a:rPr>
              <a:t>نگرانی آمریکا از تحولات منطقه غرب آسیا و پیروزی های جبهه مقاومت</a:t>
            </a:r>
          </a:p>
          <a:p>
            <a:pPr marL="0" indent="265113" algn="just" rtl="1">
              <a:lnSpc>
                <a:spcPct val="150000"/>
              </a:lnSpc>
            </a:pPr>
            <a:r>
              <a:rPr lang="fa-IR" b="1" dirty="0" smtClean="0">
                <a:solidFill>
                  <a:srgbClr val="FFC000"/>
                </a:solidFill>
                <a:cs typeface="B Nazanin" pitchFamily="2" charset="-78"/>
              </a:rPr>
              <a:t> تثبیت قدرت منطقه ای ایران با اعلام نابودی داعش در کمتر از 3 ماه</a:t>
            </a:r>
          </a:p>
        </p:txBody>
      </p:sp>
    </p:spTree>
    <p:extLst>
      <p:ext uri="{BB962C8B-B14F-4D97-AF65-F5344CB8AC3E}">
        <p14:creationId xmlns:p14="http://schemas.microsoft.com/office/powerpoint/2010/main" val="301101777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smtClean="0">
                <a:solidFill>
                  <a:srgbClr val="FFFF00"/>
                </a:solidFill>
                <a:cs typeface="B Titr" pitchFamily="2" charset="-78"/>
              </a:rPr>
              <a:t>محورهای عملیاتی سازی راهبرد جدید آمریکا</a:t>
            </a:r>
            <a:endParaRPr lang="en-US" sz="2800" dirty="0">
              <a:solidFill>
                <a:srgbClr val="FFFF00"/>
              </a:solidFill>
              <a:cs typeface="B Titr" pitchFamily="2" charset="-78"/>
            </a:endParaRPr>
          </a:p>
        </p:txBody>
      </p:sp>
      <p:sp>
        <p:nvSpPr>
          <p:cNvPr id="3" name="Content Placeholder 2"/>
          <p:cNvSpPr>
            <a:spLocks noGrp="1"/>
          </p:cNvSpPr>
          <p:nvPr>
            <p:ph idx="1"/>
          </p:nvPr>
        </p:nvSpPr>
        <p:spPr>
          <a:xfrm>
            <a:off x="179512" y="1556792"/>
            <a:ext cx="8507288" cy="4844008"/>
          </a:xfrm>
        </p:spPr>
        <p:txBody>
          <a:bodyPr/>
          <a:lstStyle/>
          <a:p>
            <a:pPr marL="1079500" algn="r" defTabSz="339725" rtl="1">
              <a:lnSpc>
                <a:spcPct val="150000"/>
              </a:lnSpc>
            </a:pPr>
            <a:r>
              <a:rPr lang="fa-IR" sz="4000" b="1" dirty="0" smtClean="0">
                <a:solidFill>
                  <a:srgbClr val="FFFF00"/>
                </a:solidFill>
                <a:cs typeface="B Davat" pitchFamily="2" charset="-78"/>
              </a:rPr>
              <a:t>فشارهای نظامی (توسعه تهدید نظامی باور پذیر)</a:t>
            </a:r>
          </a:p>
          <a:p>
            <a:pPr marL="1079500" algn="r" defTabSz="339725" rtl="1">
              <a:lnSpc>
                <a:spcPct val="150000"/>
              </a:lnSpc>
            </a:pPr>
            <a:r>
              <a:rPr lang="fa-IR" sz="4000" b="1" dirty="0" smtClean="0">
                <a:solidFill>
                  <a:srgbClr val="FFFF00"/>
                </a:solidFill>
                <a:cs typeface="B Davat" pitchFamily="2" charset="-78"/>
              </a:rPr>
              <a:t>فشارهای سیاسی – دیپلماتیک</a:t>
            </a:r>
          </a:p>
          <a:p>
            <a:pPr marL="1079500" algn="r" defTabSz="339725" rtl="1">
              <a:lnSpc>
                <a:spcPct val="150000"/>
              </a:lnSpc>
            </a:pPr>
            <a:r>
              <a:rPr lang="fa-IR" sz="4000" b="1" dirty="0" smtClean="0">
                <a:solidFill>
                  <a:srgbClr val="FFFF00"/>
                </a:solidFill>
                <a:cs typeface="B Davat" pitchFamily="2" charset="-78"/>
              </a:rPr>
              <a:t>فشارهای  داخلی و عملیات روانی</a:t>
            </a:r>
          </a:p>
          <a:p>
            <a:pPr marL="1079500" algn="r" defTabSz="339725" rtl="1">
              <a:lnSpc>
                <a:spcPct val="150000"/>
              </a:lnSpc>
            </a:pPr>
            <a:r>
              <a:rPr lang="fa-IR" sz="4000" b="1" dirty="0" smtClean="0">
                <a:solidFill>
                  <a:srgbClr val="FFFF00"/>
                </a:solidFill>
                <a:cs typeface="B Davat" pitchFamily="2" charset="-78"/>
              </a:rPr>
              <a:t>بازسازی سناریوی پلیس خوب و پلیس بد</a:t>
            </a:r>
            <a:endParaRPr lang="en-US" sz="4000" b="1" dirty="0">
              <a:solidFill>
                <a:srgbClr val="FFFF00"/>
              </a:solidFill>
              <a:cs typeface="B Davat" pitchFamily="2" charset="-78"/>
            </a:endParaRPr>
          </a:p>
        </p:txBody>
      </p:sp>
    </p:spTree>
    <p:extLst>
      <p:ext uri="{BB962C8B-B14F-4D97-AF65-F5344CB8AC3E}">
        <p14:creationId xmlns:p14="http://schemas.microsoft.com/office/powerpoint/2010/main" val="82667067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solidFill>
                  <a:srgbClr val="FFFF00"/>
                </a:solidFill>
                <a:cs typeface="B Titr" pitchFamily="2" charset="-78"/>
              </a:rPr>
              <a:t>فشار نظامی: توسعه تهدید نظامی باور پذیر</a:t>
            </a:r>
            <a:endParaRPr lang="en-US" sz="2800" dirty="0">
              <a:solidFill>
                <a:srgbClr val="FFFF00"/>
              </a:solidFill>
              <a:cs typeface="B Titr" pitchFamily="2" charset="-78"/>
            </a:endParaRPr>
          </a:p>
        </p:txBody>
      </p:sp>
      <p:sp>
        <p:nvSpPr>
          <p:cNvPr id="5" name="Rounded Rectangle 4"/>
          <p:cNvSpPr/>
          <p:nvPr/>
        </p:nvSpPr>
        <p:spPr>
          <a:xfrm>
            <a:off x="971600" y="1844824"/>
            <a:ext cx="4320480"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a-IR" sz="2400" dirty="0" smtClean="0">
                <a:solidFill>
                  <a:schemeClr val="tx1"/>
                </a:solidFill>
                <a:cs typeface="B Titr" pitchFamily="2" charset="-78"/>
              </a:rPr>
              <a:t>پیاده سازی الگوی لیبی</a:t>
            </a:r>
            <a:endParaRPr lang="en-US" sz="2400" dirty="0">
              <a:solidFill>
                <a:schemeClr val="tx1"/>
              </a:solidFill>
              <a:cs typeface="B Titr" pitchFamily="2" charset="-78"/>
            </a:endParaRPr>
          </a:p>
        </p:txBody>
      </p:sp>
      <p:sp>
        <p:nvSpPr>
          <p:cNvPr id="6" name="Rounded Rectangle 5"/>
          <p:cNvSpPr/>
          <p:nvPr/>
        </p:nvSpPr>
        <p:spPr>
          <a:xfrm>
            <a:off x="971600" y="4581128"/>
            <a:ext cx="4320480"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a-IR" sz="2400" dirty="0" smtClean="0">
                <a:solidFill>
                  <a:schemeClr val="tx1"/>
                </a:solidFill>
                <a:cs typeface="B Titr" pitchFamily="2" charset="-78"/>
              </a:rPr>
              <a:t>تشکیل ائتلاف منطقه ای منسجم</a:t>
            </a:r>
            <a:endParaRPr lang="en-US" sz="2400" dirty="0">
              <a:solidFill>
                <a:schemeClr val="tx1"/>
              </a:solidFill>
              <a:cs typeface="B Titr" pitchFamily="2" charset="-78"/>
            </a:endParaRPr>
          </a:p>
        </p:txBody>
      </p:sp>
      <p:sp>
        <p:nvSpPr>
          <p:cNvPr id="7" name="Rounded Rectangle 6"/>
          <p:cNvSpPr/>
          <p:nvPr/>
        </p:nvSpPr>
        <p:spPr>
          <a:xfrm>
            <a:off x="971600" y="3212976"/>
            <a:ext cx="4320480" cy="936104"/>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fa-IR" sz="2400" dirty="0" smtClean="0">
                <a:solidFill>
                  <a:schemeClr val="tx1"/>
                </a:solidFill>
                <a:cs typeface="B Titr" pitchFamily="2" charset="-78"/>
              </a:rPr>
              <a:t>ارتقای قدرت نظامی آمریکا در منطقه</a:t>
            </a:r>
            <a:endParaRPr lang="en-US" sz="2400" dirty="0">
              <a:solidFill>
                <a:schemeClr val="tx1"/>
              </a:solidFill>
              <a:cs typeface="B Titr" pitchFamily="2" charset="-78"/>
            </a:endParaRPr>
          </a:p>
        </p:txBody>
      </p:sp>
      <p:sp>
        <p:nvSpPr>
          <p:cNvPr id="8" name="Rounded Rectangle 7"/>
          <p:cNvSpPr/>
          <p:nvPr/>
        </p:nvSpPr>
        <p:spPr>
          <a:xfrm>
            <a:off x="6368792" y="2276872"/>
            <a:ext cx="2592288" cy="2772308"/>
          </a:xfrm>
          <a:prstGeom prst="roundRec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fa-IR" sz="2800" dirty="0" smtClean="0">
                <a:solidFill>
                  <a:schemeClr val="accent5">
                    <a:lumMod val="25000"/>
                  </a:schemeClr>
                </a:solidFill>
                <a:cs typeface="B Titr" pitchFamily="2" charset="-78"/>
              </a:rPr>
              <a:t>فشار نظامی در سه سطح بر ایران وارد می شود:</a:t>
            </a:r>
            <a:endParaRPr lang="en-US" sz="2800" dirty="0">
              <a:solidFill>
                <a:schemeClr val="accent5">
                  <a:lumMod val="25000"/>
                </a:schemeClr>
              </a:solidFill>
              <a:cs typeface="B Titr" pitchFamily="2" charset="-78"/>
            </a:endParaRPr>
          </a:p>
        </p:txBody>
      </p:sp>
      <p:cxnSp>
        <p:nvCxnSpPr>
          <p:cNvPr id="10" name="Straight Connector 9"/>
          <p:cNvCxnSpPr>
            <a:stCxn id="5" idx="3"/>
            <a:endCxn id="8" idx="1"/>
          </p:cNvCxnSpPr>
          <p:nvPr/>
        </p:nvCxnSpPr>
        <p:spPr>
          <a:xfrm>
            <a:off x="5292080" y="2312876"/>
            <a:ext cx="1076712" cy="13501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3"/>
            <a:endCxn id="8" idx="1"/>
          </p:cNvCxnSpPr>
          <p:nvPr/>
        </p:nvCxnSpPr>
        <p:spPr>
          <a:xfrm flipV="1">
            <a:off x="5292080" y="3663026"/>
            <a:ext cx="1076712" cy="13861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3"/>
            <a:endCxn id="8" idx="1"/>
          </p:cNvCxnSpPr>
          <p:nvPr/>
        </p:nvCxnSpPr>
        <p:spPr>
          <a:xfrm flipV="1">
            <a:off x="5292080" y="3663026"/>
            <a:ext cx="1076712" cy="180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41148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0-#ppt_w/2"/>
                                          </p:val>
                                        </p:tav>
                                        <p:tav tm="100000">
                                          <p:val>
                                            <p:strVal val="#ppt_x"/>
                                          </p:val>
                                        </p:tav>
                                      </p:tavLst>
                                    </p:anim>
                                    <p:anim calcmode="lin" valueType="num">
                                      <p:cBhvr additive="base">
                                        <p:cTn id="2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12"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12"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63488"/>
            <a:ext cx="6912768" cy="457200"/>
          </a:xfrm>
        </p:spPr>
        <p:txBody>
          <a:bodyPr/>
          <a:lstStyle/>
          <a:p>
            <a:pPr rtl="1"/>
            <a:r>
              <a:rPr lang="fa-IR" sz="2800" dirty="0" smtClean="0">
                <a:solidFill>
                  <a:srgbClr val="FFFF00"/>
                </a:solidFill>
                <a:cs typeface="B Titr" pitchFamily="2" charset="-78"/>
              </a:rPr>
              <a:t>گام های پیاده سازی الگوی لیبی</a:t>
            </a:r>
            <a:endParaRPr lang="en-US" sz="2800" dirty="0">
              <a:solidFill>
                <a:srgbClr val="FFFF00"/>
              </a:solidFill>
              <a:cs typeface="B Titr" pitchFamily="2" charset="-78"/>
            </a:endParaRPr>
          </a:p>
        </p:txBody>
      </p:sp>
      <p:sp>
        <p:nvSpPr>
          <p:cNvPr id="3" name="Content Placeholder 2"/>
          <p:cNvSpPr>
            <a:spLocks noGrp="1"/>
          </p:cNvSpPr>
          <p:nvPr>
            <p:ph idx="1"/>
          </p:nvPr>
        </p:nvSpPr>
        <p:spPr>
          <a:xfrm>
            <a:off x="0" y="1124744"/>
            <a:ext cx="9144000" cy="5445224"/>
          </a:xfrm>
        </p:spPr>
        <p:txBody>
          <a:bodyPr/>
          <a:lstStyle/>
          <a:p>
            <a:pPr marL="88900" indent="0" algn="r" defTabSz="217488" rtl="1">
              <a:lnSpc>
                <a:spcPct val="150000"/>
              </a:lnSpc>
              <a:buNone/>
            </a:pPr>
            <a:r>
              <a:rPr lang="fa-IR" sz="2700" b="1" dirty="0" smtClean="0">
                <a:solidFill>
                  <a:srgbClr val="FFFF00"/>
                </a:solidFill>
                <a:cs typeface="B Nazanin" pitchFamily="2" charset="-78"/>
              </a:rPr>
              <a:t>1- با تحریم های سخت و مستمر فضای افکار عمومی داخل را تنگ می کنند.</a:t>
            </a:r>
          </a:p>
          <a:p>
            <a:pPr marL="88900" indent="0" algn="r" defTabSz="217488" rtl="1">
              <a:lnSpc>
                <a:spcPct val="150000"/>
              </a:lnSpc>
              <a:buNone/>
            </a:pPr>
            <a:r>
              <a:rPr lang="fa-IR" sz="2700" b="1" dirty="0" smtClean="0">
                <a:solidFill>
                  <a:srgbClr val="FFFF00"/>
                </a:solidFill>
                <a:cs typeface="B Nazanin" pitchFamily="2" charset="-78"/>
              </a:rPr>
              <a:t>2- نا امید کردن مردم کشور از ایستادگی در برابر سلطه گری آمریکا</a:t>
            </a:r>
          </a:p>
          <a:p>
            <a:pPr marL="88900" indent="0" algn="r" defTabSz="217488" rtl="1">
              <a:lnSpc>
                <a:spcPct val="150000"/>
              </a:lnSpc>
              <a:buNone/>
            </a:pPr>
            <a:r>
              <a:rPr lang="fa-IR" sz="2700" b="1" dirty="0" smtClean="0">
                <a:solidFill>
                  <a:srgbClr val="FFFF00"/>
                </a:solidFill>
                <a:cs typeface="B Nazanin" pitchFamily="2" charset="-78"/>
              </a:rPr>
              <a:t>3- حل نشدن همه موضوعات در مذاکرات تا باب مذاکره هرگز بسته نشود.</a:t>
            </a:r>
          </a:p>
          <a:p>
            <a:pPr marL="88900" indent="0" algn="r" defTabSz="217488" rtl="1">
              <a:lnSpc>
                <a:spcPct val="150000"/>
              </a:lnSpc>
              <a:buNone/>
            </a:pPr>
            <a:r>
              <a:rPr lang="fa-IR" sz="2700" b="1" dirty="0" smtClean="0">
                <a:solidFill>
                  <a:srgbClr val="FFFF00"/>
                </a:solidFill>
                <a:cs typeface="B Nazanin" pitchFamily="2" charset="-78"/>
              </a:rPr>
              <a:t>4- محدود سازی توانمندی های نظامی در مذاکرات.</a:t>
            </a:r>
          </a:p>
          <a:p>
            <a:pPr marL="88900" indent="0" algn="r" defTabSz="217488" rtl="1">
              <a:lnSpc>
                <a:spcPct val="150000"/>
              </a:lnSpc>
              <a:buNone/>
            </a:pPr>
            <a:r>
              <a:rPr lang="fa-IR" sz="2700" b="1" dirty="0" smtClean="0">
                <a:solidFill>
                  <a:srgbClr val="FFFF00"/>
                </a:solidFill>
                <a:cs typeface="B Nazanin" pitchFamily="2" charset="-78"/>
              </a:rPr>
              <a:t>5- اشراف اطلاعاتی بر توانمندی های نظامی کشور هدف با ابزارهای مختلف</a:t>
            </a:r>
          </a:p>
          <a:p>
            <a:pPr marL="88900" indent="0" algn="r" defTabSz="217488" rtl="1">
              <a:lnSpc>
                <a:spcPct val="150000"/>
              </a:lnSpc>
              <a:buNone/>
            </a:pPr>
            <a:r>
              <a:rPr lang="fa-IR" sz="2700" b="1" dirty="0" smtClean="0">
                <a:solidFill>
                  <a:srgbClr val="FFFF00"/>
                </a:solidFill>
                <a:cs typeface="B Nazanin" pitchFamily="2" charset="-78"/>
              </a:rPr>
              <a:t>6- هجوم نظامی به کشور هدف </a:t>
            </a:r>
          </a:p>
          <a:p>
            <a:pPr marL="2684463" indent="0" algn="r" defTabSz="339725" rtl="1">
              <a:lnSpc>
                <a:spcPct val="150000"/>
              </a:lnSpc>
              <a:buNone/>
            </a:pPr>
            <a:endParaRPr lang="en-US" sz="4000" b="1" dirty="0">
              <a:solidFill>
                <a:srgbClr val="FFFF00"/>
              </a:solidFill>
              <a:cs typeface="B Davat" pitchFamily="2" charset="-78"/>
            </a:endParaRPr>
          </a:p>
        </p:txBody>
      </p:sp>
      <p:sp>
        <p:nvSpPr>
          <p:cNvPr id="6" name="Rounded Rectangle 5"/>
          <p:cNvSpPr/>
          <p:nvPr/>
        </p:nvSpPr>
        <p:spPr>
          <a:xfrm>
            <a:off x="179512" y="5445224"/>
            <a:ext cx="7488832" cy="864096"/>
          </a:xfrm>
          <a:prstGeom prst="round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17488" rtl="1">
              <a:lnSpc>
                <a:spcPct val="150000"/>
              </a:lnSpc>
              <a:buNone/>
            </a:pPr>
            <a:r>
              <a:rPr lang="fa-IR" sz="2400" b="1" dirty="0">
                <a:solidFill>
                  <a:srgbClr val="FFFF00"/>
                </a:solidFill>
                <a:cs typeface="B Titr" pitchFamily="2" charset="-78"/>
              </a:rPr>
              <a:t>اجرای این راهبرد در ایران با موانع جدی برای آمریکا همراه </a:t>
            </a:r>
            <a:r>
              <a:rPr lang="fa-IR" sz="2400" b="1" dirty="0" smtClean="0">
                <a:solidFill>
                  <a:srgbClr val="FFFF00"/>
                </a:solidFill>
                <a:cs typeface="B Titr" pitchFamily="2" charset="-78"/>
              </a:rPr>
              <a:t>است</a:t>
            </a:r>
            <a:endParaRPr lang="fa-IR" sz="2400" b="1" dirty="0">
              <a:solidFill>
                <a:srgbClr val="FFFF00"/>
              </a:solidFill>
              <a:cs typeface="B Titr" pitchFamily="2" charset="-78"/>
            </a:endParaRPr>
          </a:p>
        </p:txBody>
      </p:sp>
    </p:spTree>
    <p:extLst>
      <p:ext uri="{BB962C8B-B14F-4D97-AF65-F5344CB8AC3E}">
        <p14:creationId xmlns:p14="http://schemas.microsoft.com/office/powerpoint/2010/main" val="41769797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Anim-14_World">
  <a:themeElements>
    <a:clrScheme name="217tgp_cube_dark 3">
      <a:dk1>
        <a:srgbClr val="969696"/>
      </a:dk1>
      <a:lt1>
        <a:srgbClr val="FFFFFF"/>
      </a:lt1>
      <a:dk2>
        <a:srgbClr val="3F1F53"/>
      </a:dk2>
      <a:lt2>
        <a:srgbClr val="F3CC9D"/>
      </a:lt2>
      <a:accent1>
        <a:srgbClr val="557FE7"/>
      </a:accent1>
      <a:accent2>
        <a:srgbClr val="84ACCA"/>
      </a:accent2>
      <a:accent3>
        <a:srgbClr val="AFABB3"/>
      </a:accent3>
      <a:accent4>
        <a:srgbClr val="DADADA"/>
      </a:accent4>
      <a:accent5>
        <a:srgbClr val="B4C0F1"/>
      </a:accent5>
      <a:accent6>
        <a:srgbClr val="779BB7"/>
      </a:accent6>
      <a:hlink>
        <a:srgbClr val="9351C9"/>
      </a:hlink>
      <a:folHlink>
        <a:srgbClr val="3EB2AC"/>
      </a:folHlink>
    </a:clrScheme>
    <a:fontScheme name="217tgp_cube_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17tgp_cube_dark 1">
        <a:dk1>
          <a:srgbClr val="969696"/>
        </a:dk1>
        <a:lt1>
          <a:srgbClr val="FFFFFF"/>
        </a:lt1>
        <a:dk2>
          <a:srgbClr val="005E5C"/>
        </a:dk2>
        <a:lt2>
          <a:srgbClr val="DAEEA2"/>
        </a:lt2>
        <a:accent1>
          <a:srgbClr val="238FD9"/>
        </a:accent1>
        <a:accent2>
          <a:srgbClr val="43A98E"/>
        </a:accent2>
        <a:accent3>
          <a:srgbClr val="AAB6B5"/>
        </a:accent3>
        <a:accent4>
          <a:srgbClr val="DADADA"/>
        </a:accent4>
        <a:accent5>
          <a:srgbClr val="ACC6E9"/>
        </a:accent5>
        <a:accent6>
          <a:srgbClr val="3C9980"/>
        </a:accent6>
        <a:hlink>
          <a:srgbClr val="D8A642"/>
        </a:hlink>
        <a:folHlink>
          <a:srgbClr val="B3703D"/>
        </a:folHlink>
      </a:clrScheme>
      <a:clrMap bg1="dk2" tx1="lt1" bg2="dk1" tx2="lt2" accent1="accent1" accent2="accent2" accent3="accent3" accent4="accent4" accent5="accent5" accent6="accent6" hlink="hlink" folHlink="folHlink"/>
    </a:extraClrScheme>
    <a:extraClrScheme>
      <a:clrScheme name="217tgp_cube_dark 2">
        <a:dk1>
          <a:srgbClr val="969696"/>
        </a:dk1>
        <a:lt1>
          <a:srgbClr val="FFFFFF"/>
        </a:lt1>
        <a:dk2>
          <a:srgbClr val="0A2068"/>
        </a:dk2>
        <a:lt2>
          <a:srgbClr val="85D9F7"/>
        </a:lt2>
        <a:accent1>
          <a:srgbClr val="5AB14B"/>
        </a:accent1>
        <a:accent2>
          <a:srgbClr val="2F7ADF"/>
        </a:accent2>
        <a:accent3>
          <a:srgbClr val="AAABB9"/>
        </a:accent3>
        <a:accent4>
          <a:srgbClr val="DADADA"/>
        </a:accent4>
        <a:accent5>
          <a:srgbClr val="B5D5B1"/>
        </a:accent5>
        <a:accent6>
          <a:srgbClr val="2A6ECA"/>
        </a:accent6>
        <a:hlink>
          <a:srgbClr val="8A52C8"/>
        </a:hlink>
        <a:folHlink>
          <a:srgbClr val="DD8739"/>
        </a:folHlink>
      </a:clrScheme>
      <a:clrMap bg1="dk2" tx1="lt1" bg2="dk1" tx2="lt2" accent1="accent1" accent2="accent2" accent3="accent3" accent4="accent4" accent5="accent5" accent6="accent6" hlink="hlink" folHlink="folHlink"/>
    </a:extraClrScheme>
    <a:extraClrScheme>
      <a:clrScheme name="217tgp_cube_dark 3">
        <a:dk1>
          <a:srgbClr val="969696"/>
        </a:dk1>
        <a:lt1>
          <a:srgbClr val="FFFFFF"/>
        </a:lt1>
        <a:dk2>
          <a:srgbClr val="3F1F53"/>
        </a:dk2>
        <a:lt2>
          <a:srgbClr val="F3CC9D"/>
        </a:lt2>
        <a:accent1>
          <a:srgbClr val="557FE7"/>
        </a:accent1>
        <a:accent2>
          <a:srgbClr val="84ACCA"/>
        </a:accent2>
        <a:accent3>
          <a:srgbClr val="AFABB3"/>
        </a:accent3>
        <a:accent4>
          <a:srgbClr val="DADADA"/>
        </a:accent4>
        <a:accent5>
          <a:srgbClr val="B4C0F1"/>
        </a:accent5>
        <a:accent6>
          <a:srgbClr val="779BB7"/>
        </a:accent6>
        <a:hlink>
          <a:srgbClr val="9351C9"/>
        </a:hlink>
        <a:folHlink>
          <a:srgbClr val="3EB2A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Anim-14_World</Template>
  <TotalTime>2365</TotalTime>
  <Words>1658</Words>
  <Application>Microsoft Office PowerPoint</Application>
  <PresentationFormat>On-screen Show (4:3)</PresentationFormat>
  <Paragraphs>146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Anim-14_World</vt:lpstr>
      <vt:lpstr>کنکاشی پیرامون  راهبرد جدید آمریکا </vt:lpstr>
      <vt:lpstr>کلیات راهبرد جدید آمریکا علیه ایران</vt:lpstr>
      <vt:lpstr>اصول بنیادی راهبرد جدید دولت آمریکا علیه ایران</vt:lpstr>
      <vt:lpstr>مسائل مربوط به برجام</vt:lpstr>
      <vt:lpstr>سپاه پاسداران انقلاب اسلامی</vt:lpstr>
      <vt:lpstr>الزامات ضروری در تحلیل راهبرد جدید آمریکا</vt:lpstr>
      <vt:lpstr>محورهای عملیاتی سازی راهبرد جدید آمریکا</vt:lpstr>
      <vt:lpstr>فشار نظامی: توسعه تهدید نظامی باور پذیر</vt:lpstr>
      <vt:lpstr>گام های پیاده سازی الگوی لیبی</vt:lpstr>
      <vt:lpstr>گام های ارتقای قدرت نظامی آمریکا در منطقه</vt:lpstr>
      <vt:lpstr>گام های تشکیل ائتلاف منطقه ای منسجم</vt:lpstr>
      <vt:lpstr>فشار سیاسی – دیپلماتیک : اجماع سازی علیه ایران</vt:lpstr>
      <vt:lpstr>فشار داخلی: افزایش فشار روانی علیه نظام سیاسی</vt:lpstr>
      <vt:lpstr>بازسازی سناریوی پلیس خوب و پلیس بد</vt:lpstr>
      <vt:lpstr>راهکارها و ملاحظات اساسی</vt:lpstr>
      <vt:lpstr>بایسته های معرفتی</vt:lpstr>
      <vt:lpstr>بایسته های تحلیلی و رفتاری</vt:lpstr>
      <vt:lpstr>بایسته های تحلیلی و محتوایی رسانه ها</vt:lpstr>
      <vt:lpstr>پایان</vt:lpstr>
      <vt:lpstr>PowerPoint Presentation</vt:lpstr>
      <vt:lpstr>ارتقای کمی و کیفی روابط دفاعی و تسلیحاتی با تل آویو</vt:lpstr>
      <vt:lpstr>تشکیل و تقویت ائتلاف نظامی کشورهای عرب منطقه</vt:lpstr>
      <vt:lpstr>ایجاد و تقویت  سامانه های دفاع موشکی</vt:lpstr>
      <vt:lpstr>تلاش برای حفظ برجام با دادن کمترین امتیاز</vt:lpstr>
      <vt:lpstr>فشار بر ایران برای پذیرفتن برجام های 2 و 3</vt:lpstr>
      <vt:lpstr>معرفی ایران به عنوان تهدیدی برای امنیت جهانی</vt:lpstr>
      <vt:lpstr>افزایش تحریم های اقتصادی به بهانه های مختلف</vt:lpstr>
      <vt:lpstr>تلاش برای ایجاد نافرمانی مدنی و شورش در ایران</vt:lpstr>
      <vt:lpstr>مقصر جلوه دادن سپاه در مشکلات پیش روی مردم</vt:lpstr>
      <vt:lpstr>پلیس خوب- اروپا</vt:lpstr>
      <vt:lpstr>پلیس بد - اروپا</vt:lpstr>
      <vt:lpstr>تاکید بر اختلافات راهبردی میان ایران و آمریکا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کنکاشی پیرامون  راهبرد جدید آمریکا</dc:title>
  <dc:creator>ali</dc:creator>
  <cp:lastModifiedBy>PC</cp:lastModifiedBy>
  <cp:revision>45</cp:revision>
  <dcterms:created xsi:type="dcterms:W3CDTF">2017-10-19T16:42:15Z</dcterms:created>
  <dcterms:modified xsi:type="dcterms:W3CDTF">2017-10-25T16:16:34Z</dcterms:modified>
</cp:coreProperties>
</file>