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60" r:id="rId3"/>
    <p:sldId id="359" r:id="rId4"/>
    <p:sldId id="358" r:id="rId5"/>
    <p:sldId id="357" r:id="rId6"/>
    <p:sldId id="289" r:id="rId7"/>
    <p:sldId id="361" r:id="rId8"/>
    <p:sldId id="290" r:id="rId9"/>
    <p:sldId id="362" r:id="rId10"/>
    <p:sldId id="336" r:id="rId11"/>
    <p:sldId id="291" r:id="rId12"/>
    <p:sldId id="363" r:id="rId13"/>
    <p:sldId id="364" r:id="rId14"/>
    <p:sldId id="337" r:id="rId15"/>
    <p:sldId id="365" r:id="rId16"/>
    <p:sldId id="338" r:id="rId17"/>
    <p:sldId id="366" r:id="rId18"/>
    <p:sldId id="292" r:id="rId19"/>
    <p:sldId id="367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364" autoAdjust="0"/>
  </p:normalViewPr>
  <p:slideViewPr>
    <p:cSldViewPr snapToGrid="0">
      <p:cViewPr varScale="1">
        <p:scale>
          <a:sx n="81" d="100"/>
          <a:sy n="81" d="100"/>
        </p:scale>
        <p:origin x="78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89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6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2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24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8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93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4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45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C154-95F6-4B55-8139-95E583B62792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858F-FDE8-48AC-BD3A-6BD24F4C8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7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4800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dirty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dirty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800" dirty="0" smtClean="0">
                <a:cs typeface="B Zar" panose="00000400000000000000" pitchFamily="2" charset="-78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39024"/>
            <a:ext cx="12192000" cy="75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سومین کشور دارای فناوری ساخت نیروگاه خورشیدی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نخستین کشور پیوند دهنده ی نای و زیست مصنوعی تک مرحله ای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نخستین کشور دارای دانش ساخت پروتز عصبی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سومین استخراج کننده سلولهای بنیادی از دندان شیری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>
                <a:cs typeface="B Zar" panose="00000400000000000000" pitchFamily="2" charset="-78"/>
              </a:rPr>
              <a:t>ششمین کشور تولید کننده </a:t>
            </a:r>
            <a:r>
              <a:rPr lang="fa-IR" b="1" dirty="0" err="1">
                <a:cs typeface="B Zar" panose="00000400000000000000" pitchFamily="2" charset="-78"/>
              </a:rPr>
              <a:t>زیردریایی</a:t>
            </a:r>
            <a:r>
              <a:rPr lang="fa-IR" b="1" dirty="0">
                <a:cs typeface="B Zar" panose="00000400000000000000" pitchFamily="2" charset="-78"/>
              </a:rPr>
              <a:t> در جهان است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  <a:endParaRPr lang="fa-IR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4787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چهارمین تولیدکننده </a:t>
            </a:r>
            <a:r>
              <a:rPr lang="fa-IR" b="1" dirty="0" err="1" smtClean="0">
                <a:cs typeface="B Zar" panose="00000400000000000000" pitchFamily="2" charset="-78"/>
              </a:rPr>
              <a:t>بیواتانول</a:t>
            </a:r>
            <a:r>
              <a:rPr lang="fa-IR" b="1" dirty="0" smtClean="0">
                <a:cs typeface="B Zar" panose="00000400000000000000" pitchFamily="2" charset="-78"/>
              </a:rPr>
              <a:t>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اولین کشور تولید کننده داروی گیاهی برای درمان بیماری روماتیسم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نخستین کشور تولید کننده قطعه تلسکوپ رصدخانه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دارای بزرگترین حوضچه تعمیر و ساخت کشتی در خاورمیانه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کشورهای مجهز به تکنولوژی انحراف موشک </a:t>
            </a:r>
            <a:r>
              <a:rPr lang="fa-IR" b="1" dirty="0" err="1" smtClean="0">
                <a:cs typeface="B Zar" panose="00000400000000000000" pitchFamily="2" charset="-78"/>
              </a:rPr>
              <a:t>کروز</a:t>
            </a:r>
            <a:r>
              <a:rPr lang="fa-IR" b="1" dirty="0" smtClean="0">
                <a:cs typeface="B Zar" panose="00000400000000000000" pitchFamily="2" charset="-78"/>
              </a:rPr>
              <a:t> در جهان است.</a:t>
            </a:r>
            <a:endParaRPr lang="fa-IR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390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ts val="44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دومین کشور تولید کننده </a:t>
            </a:r>
            <a:r>
              <a:rPr lang="fa-IR" b="1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پهپاد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 </a:t>
            </a:r>
            <a:r>
              <a:rPr lang="fa-IR" b="1" dirty="0" err="1" smtClean="0">
                <a:solidFill>
                  <a:srgbClr val="FF0000"/>
                </a:solidFill>
                <a:cs typeface="B Zar" panose="00000400000000000000" pitchFamily="2" charset="-78"/>
              </a:rPr>
              <a:t>رادارگریز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در جهان است.</a:t>
            </a:r>
          </a:p>
          <a:p>
            <a:pPr algn="r" rtl="1">
              <a:lnSpc>
                <a:spcPts val="44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کشورهای تولید کننده لباسهای فضانوردی </a:t>
            </a:r>
          </a:p>
          <a:p>
            <a:pPr marL="0" indent="0" algn="r" rtl="1">
              <a:lnSpc>
                <a:spcPts val="4400"/>
              </a:lnSpc>
              <a:buNone/>
            </a:pPr>
            <a:r>
              <a:rPr lang="fa-IR" b="1" dirty="0">
                <a:cs typeface="B Zar" panose="00000400000000000000" pitchFamily="2" charset="-78"/>
              </a:rPr>
              <a:t> </a:t>
            </a:r>
            <a:r>
              <a:rPr lang="fa-IR" b="1" dirty="0" smtClean="0">
                <a:cs typeface="B Zar" panose="00000400000000000000" pitchFamily="2" charset="-78"/>
              </a:rPr>
              <a:t>    در جهان است.</a:t>
            </a:r>
          </a:p>
          <a:p>
            <a:pPr algn="r" rtl="1">
              <a:lnSpc>
                <a:spcPts val="44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اولین کشور تولید کننده </a:t>
            </a:r>
            <a:r>
              <a:rPr lang="fa-IR" b="1" dirty="0" err="1" smtClean="0">
                <a:cs typeface="B Zar" panose="00000400000000000000" pitchFamily="2" charset="-78"/>
              </a:rPr>
              <a:t>استارتر</a:t>
            </a:r>
            <a:r>
              <a:rPr lang="fa-IR" b="1" dirty="0" smtClean="0">
                <a:cs typeface="B Zar" panose="00000400000000000000" pitchFamily="2" charset="-78"/>
              </a:rPr>
              <a:t> هواپیما در خاورمیانه.</a:t>
            </a:r>
          </a:p>
          <a:p>
            <a:pPr lvl="0" algn="r" rtl="1">
              <a:lnSpc>
                <a:spcPts val="44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یکی از کشورهای توانمند در ارسال موجود زنده </a:t>
            </a:r>
            <a:endParaRPr lang="fa-IR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marL="0" lvl="0" indent="0" algn="r" rtl="1">
              <a:lnSpc>
                <a:spcPts val="4400"/>
              </a:lnSpc>
              <a:buNone/>
            </a:pP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   به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فضا در جهان است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.</a:t>
            </a:r>
          </a:p>
          <a:p>
            <a:pPr lvl="0" algn="r" rtl="1">
              <a:lnSpc>
                <a:spcPts val="4400"/>
              </a:lnSpc>
            </a:pP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تنها کشور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تولید کننده تانک در خاورمیانه است.</a:t>
            </a:r>
          </a:p>
          <a:p>
            <a:pPr lvl="0" algn="r" rtl="1">
              <a:lnSpc>
                <a:spcPts val="44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تولید کننده سریعترین </a:t>
            </a:r>
            <a:r>
              <a:rPr lang="fa-IR" b="1" dirty="0" err="1">
                <a:solidFill>
                  <a:prstClr val="black"/>
                </a:solidFill>
                <a:cs typeface="B Zar" panose="00000400000000000000" pitchFamily="2" charset="-78"/>
              </a:rPr>
              <a:t>اژدر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b="1" dirty="0" err="1">
                <a:solidFill>
                  <a:prstClr val="black"/>
                </a:solidFill>
                <a:cs typeface="B Zar" panose="00000400000000000000" pitchFamily="2" charset="-78"/>
              </a:rPr>
              <a:t>رادار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گریز در جهان است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.</a:t>
            </a:r>
            <a:endParaRPr lang="fa-IR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697"/>
            <a:ext cx="4750525" cy="59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سومین تولیدکننده دکل انتقال برق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نهمین کشور صاحب چرخه کامل فضایی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کشورهای خود </a:t>
            </a:r>
            <a:r>
              <a:rPr lang="fa-IR" b="1" dirty="0" err="1" smtClean="0">
                <a:cs typeface="B Zar" panose="00000400000000000000" pitchFamily="2" charset="-78"/>
              </a:rPr>
              <a:t>کفایی</a:t>
            </a:r>
            <a:r>
              <a:rPr lang="fa-IR" b="1" dirty="0" smtClean="0">
                <a:cs typeface="B Zar" panose="00000400000000000000" pitchFamily="2" charset="-78"/>
              </a:rPr>
              <a:t> در تولید کیک زرد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سومین کشور دارای دانش تبدیل گاز به بنزین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پنجمین کشور سازنده </a:t>
            </a:r>
            <a:r>
              <a:rPr lang="fa-IR" b="1" dirty="0" err="1" smtClean="0">
                <a:cs typeface="B Zar" panose="00000400000000000000" pitchFamily="2" charset="-78"/>
              </a:rPr>
              <a:t>ربات</a:t>
            </a:r>
            <a:r>
              <a:rPr lang="fa-IR" b="1" dirty="0" smtClean="0">
                <a:cs typeface="B Zar" panose="00000400000000000000" pitchFamily="2" charset="-78"/>
              </a:rPr>
              <a:t> انسان نما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نخستین تولید </a:t>
            </a:r>
            <a:r>
              <a:rPr lang="fa-IR" b="1" dirty="0" smtClean="0">
                <a:cs typeface="B Zar" panose="00000400000000000000" pitchFamily="2" charset="-78"/>
              </a:rPr>
              <a:t>کننده داروی گیاهی زخم پای دیابتی در جهان است.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811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کشورهای سازنده توربین نیروگاه برق آبی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پنجمین کشور تولید کننده داروی انعقاد خون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دومین کشور دارای فناوری تشخیص هویت از روی چشم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یکی از کشورهای تولید کننده دستگاه حفاری نفت و گاز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دومین کشور قدرتمند در ساخت دریچه قلب در جهان است.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849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چهارمین کشور دست یافته به فناوری نوین درمان ناشنوایی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کشورهای تولید کننده </a:t>
            </a:r>
            <a:r>
              <a:rPr lang="fa-IR" b="1" dirty="0" err="1" smtClean="0">
                <a:cs typeface="B Zar" panose="00000400000000000000" pitchFamily="2" charset="-78"/>
              </a:rPr>
              <a:t>ربات</a:t>
            </a:r>
            <a:r>
              <a:rPr lang="fa-IR" b="1" dirty="0" smtClean="0">
                <a:cs typeface="B Zar" panose="00000400000000000000" pitchFamily="2" charset="-78"/>
              </a:rPr>
              <a:t> هوشمند دستیار جراح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دومین کشور در درمان تالاسمی با پیوند مغز و استخوان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دومین تولید کننده </a:t>
            </a:r>
            <a:r>
              <a:rPr lang="fa-IR" b="1" dirty="0" err="1" smtClean="0">
                <a:cs typeface="B Zar" panose="00000400000000000000" pitchFamily="2" charset="-78"/>
              </a:rPr>
              <a:t>کارتریجهای</a:t>
            </a:r>
            <a:r>
              <a:rPr lang="fa-IR" b="1" dirty="0" smtClean="0">
                <a:cs typeface="B Zar" panose="00000400000000000000" pitchFamily="2" charset="-78"/>
              </a:rPr>
              <a:t> نامرئی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اولین تولید کننده افشانه پاک در آسیا و اقیانوس است.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37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دارای مقام اول </a:t>
            </a:r>
            <a:r>
              <a:rPr lang="fa-IR" b="1" dirty="0" smtClean="0">
                <a:cs typeface="B Zar" panose="00000400000000000000" pitchFamily="2" charset="-78"/>
              </a:rPr>
              <a:t>در حوزه فناوری </a:t>
            </a:r>
            <a:r>
              <a:rPr lang="fa-IR" b="1" dirty="0" err="1" smtClean="0">
                <a:cs typeface="B Zar" panose="00000400000000000000" pitchFamily="2" charset="-78"/>
              </a:rPr>
              <a:t>نانو</a:t>
            </a:r>
            <a:r>
              <a:rPr lang="fa-IR" b="1" dirty="0" smtClean="0">
                <a:cs typeface="B Zar" panose="00000400000000000000" pitchFamily="2" charset="-78"/>
              </a:rPr>
              <a:t>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دومین کشور تولید کننده </a:t>
            </a:r>
            <a:r>
              <a:rPr lang="fa-IR" b="1" dirty="0" err="1" smtClean="0">
                <a:cs typeface="B Zar" panose="00000400000000000000" pitchFamily="2" charset="-78"/>
              </a:rPr>
              <a:t>نانو</a:t>
            </a:r>
            <a:r>
              <a:rPr lang="fa-IR" b="1" dirty="0" smtClean="0">
                <a:cs typeface="B Zar" panose="00000400000000000000" pitchFamily="2" charset="-78"/>
              </a:rPr>
              <a:t> دارو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چهارمین کشور تولید کننده داروهای بیوتکنولوژیک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میان پنج کشور برتر دنیا در </a:t>
            </a:r>
            <a:r>
              <a:rPr lang="fa-IR" b="1" dirty="0" err="1" smtClean="0">
                <a:cs typeface="B Zar" panose="00000400000000000000" pitchFamily="2" charset="-78"/>
              </a:rPr>
              <a:t>المپیادهای</a:t>
            </a:r>
            <a:r>
              <a:rPr lang="fa-IR" b="1" dirty="0" smtClean="0">
                <a:cs typeface="B Zar" panose="00000400000000000000" pitchFamily="2" charset="-78"/>
              </a:rPr>
              <a:t> جهانی قرار دارد.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دهمین کشور در فناوری لیزر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>
                <a:cs typeface="B Zar" panose="00000400000000000000" pitchFamily="2" charset="-78"/>
              </a:rPr>
              <a:t>یکی از کشورهای متخصص در کشف ژن نابینایی در جهان است.</a:t>
            </a:r>
          </a:p>
          <a:p>
            <a:pPr algn="r" rtl="1">
              <a:lnSpc>
                <a:spcPct val="150000"/>
              </a:lnSpc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9290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رتبه نخست </a:t>
            </a:r>
            <a:r>
              <a:rPr lang="fa-IR" b="1" dirty="0">
                <a:cs typeface="B Zar" panose="00000400000000000000" pitchFamily="2" charset="-78"/>
              </a:rPr>
              <a:t>پژوهشهای هسته ای در خاورمیانه را دارد</a:t>
            </a:r>
            <a:r>
              <a:rPr lang="fa-IR" b="1" dirty="0" smtClean="0">
                <a:cs typeface="B Zar" panose="00000400000000000000" pitchFamily="2" charset="-78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کشورهای تولید کننده جنگنده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یکی از کشورهای تولید کننده ی زیر دریایی در جهان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      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زمره کشورهای تولید کننده خودروی بدون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 سرنشین در جهان قرار دارد.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دومین کشور تولید کننده داروی تزریقی ضد سرطان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Zar" panose="00000400000000000000" pitchFamily="2" charset="-78"/>
              </a:rPr>
              <a:t>       در جهان است.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696"/>
            <a:ext cx="4968106" cy="591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4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lvl="0" algn="r" rtl="1">
              <a:lnSpc>
                <a:spcPct val="200000"/>
              </a:lnSpc>
            </a:pP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مجهز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به آزمایشگاه جنگنده در جهان است.</a:t>
            </a: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چهارمین کشور قدرتمند موشکی جهان است.</a:t>
            </a: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یکی از موفقترین کشورهای جهان در مبارزه با بیسوادی است.</a:t>
            </a: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کشور پیشگام مهندسی ژنتیک در جهان است.</a:t>
            </a: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یکی از 10 کشور موفق در انجماد و نگهداری سلولهای بنیادی جنسی در جهان است.</a:t>
            </a:r>
          </a:p>
          <a:p>
            <a:pPr algn="r" rtl="1">
              <a:lnSpc>
                <a:spcPct val="150000"/>
              </a:lnSpc>
            </a:pPr>
            <a:endParaRPr lang="fa-IR" b="1" dirty="0" smtClean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08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بزرگترین و موفقترین کشورها در کشف و انهدام و مبارزه با مواد مخدر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کشورهای توانمند در تولید </a:t>
            </a:r>
            <a:r>
              <a:rPr lang="fa-IR" b="1" dirty="0" err="1" smtClean="0">
                <a:cs typeface="B Zar" panose="00000400000000000000" pitchFamily="2" charset="-78"/>
              </a:rPr>
              <a:t>رادیودارو</a:t>
            </a:r>
            <a:r>
              <a:rPr lang="fa-IR" b="1" dirty="0" smtClean="0">
                <a:cs typeface="B Zar" panose="00000400000000000000" pitchFamily="2" charset="-78"/>
              </a:rPr>
              <a:t>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یکی از کشورهای موفق در پیوند ریه در جهان محسوب میشود.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رتبه نخست </a:t>
            </a:r>
            <a:r>
              <a:rPr lang="fa-IR" b="1" dirty="0" smtClean="0">
                <a:cs typeface="B Zar" panose="00000400000000000000" pitchFamily="2" charset="-78"/>
              </a:rPr>
              <a:t>منطقه و هشتم جهان را در حوزه دانش </a:t>
            </a:r>
            <a:r>
              <a:rPr lang="fa-IR" b="1" dirty="0" err="1" smtClean="0">
                <a:cs typeface="B Zar" panose="00000400000000000000" pitchFamily="2" charset="-78"/>
              </a:rPr>
              <a:t>نانو</a:t>
            </a:r>
            <a:r>
              <a:rPr lang="fa-IR" b="1" dirty="0" smtClean="0">
                <a:cs typeface="B Zar" panose="00000400000000000000" pitchFamily="2" charset="-78"/>
              </a:rPr>
              <a:t> تکنولوژی در اختیار دارد.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رتبه سوم درمان نازایی در جهان را به خود اختصاص داده است.</a:t>
            </a:r>
            <a:endParaRPr lang="en-US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71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ctr" rtl="1">
              <a:buNone/>
            </a:pPr>
            <a:endParaRPr lang="fa-IR" sz="4800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dirty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dirty="0" smtClean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endParaRPr lang="fa-IR" sz="4800" dirty="0">
              <a:cs typeface="B Zar" panose="00000400000000000000" pitchFamily="2" charset="-78"/>
            </a:endParaRPr>
          </a:p>
          <a:p>
            <a:pPr marL="0" indent="0" algn="ctr" rtl="1">
              <a:buNone/>
            </a:pPr>
            <a:r>
              <a:rPr lang="fa-IR" sz="4800" dirty="0" smtClean="0">
                <a:cs typeface="B Zar" panose="00000400000000000000" pitchFamily="2" charset="-78"/>
              </a:rPr>
              <a:t>.</a:t>
            </a:r>
          </a:p>
        </p:txBody>
      </p:sp>
      <p:sp>
        <p:nvSpPr>
          <p:cNvPr id="2" name="Flowchart: Multidocument 1"/>
          <p:cNvSpPr/>
          <p:nvPr/>
        </p:nvSpPr>
        <p:spPr>
          <a:xfrm>
            <a:off x="555009" y="491322"/>
            <a:ext cx="11081982" cy="5882184"/>
          </a:xfrm>
          <a:prstGeom prst="flowChartMulti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دستاوردهای </a:t>
            </a:r>
            <a:r>
              <a:rPr kumimoji="0" lang="fa-I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و </a:t>
            </a: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موفقیتهای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B Titr" panose="00000700000000000000" pitchFamily="2" charset="-78"/>
              </a:rPr>
              <a:t> انقلاب اسلامی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dirty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ت</a:t>
            </a:r>
            <a:r>
              <a:rPr lang="fa-IR" sz="3600" dirty="0" smtClean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دوین: ایرج </a:t>
            </a:r>
            <a:r>
              <a:rPr lang="fa-IR" sz="3600" dirty="0" smtClean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فرامرزی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cs typeface="B Titr" panose="00000700000000000000" pitchFamily="2" charset="-78"/>
              </a:rPr>
              <a:t>Basirat.ir</a:t>
            </a:r>
          </a:p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3600" noProof="0" dirty="0" smtClean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سروش:</a:t>
            </a:r>
            <a:r>
              <a:rPr lang="en-US" sz="3600" noProof="0" dirty="0" smtClean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@</a:t>
            </a:r>
            <a:r>
              <a:rPr lang="en-US" sz="3600" noProof="0" smtClean="0">
                <a:solidFill>
                  <a:srgbClr val="C00000"/>
                </a:solidFill>
                <a:latin typeface="Calibri" panose="020F0502020204030204"/>
                <a:cs typeface="B Titr" panose="00000700000000000000" pitchFamily="2" charset="-78"/>
              </a:rPr>
              <a:t>basirat_fa</a:t>
            </a:r>
            <a:endParaRPr kumimoji="0" lang="fa-IR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67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  <a:endParaRPr lang="en-US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میان پنج کشور برتر دنیا در مسابقات علمی قرار دارد.</a:t>
            </a: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در میان ده کشور برتر جهان در حوزه کمک به محرومین و معلولان قرار دارد.</a:t>
            </a: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در زمره کشورهای سازنده کشتی اقیانوس پیما قرار دارد.</a:t>
            </a:r>
          </a:p>
          <a:p>
            <a:pPr lvl="0" algn="r" rtl="1">
              <a:lnSpc>
                <a:spcPct val="20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جزء 10 کشور برتر در ساخت توربین است. </a:t>
            </a:r>
            <a:endParaRPr lang="fa-IR" b="1" dirty="0" smtClean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lvl="6" algn="r" rtl="1">
              <a:lnSpc>
                <a:spcPct val="200000"/>
              </a:lnSpc>
            </a:pPr>
            <a:r>
              <a:rPr lang="fa-IR" sz="2800" b="1" dirty="0">
                <a:solidFill>
                  <a:prstClr val="black"/>
                </a:solidFill>
                <a:cs typeface="B Zar" panose="00000400000000000000" pitchFamily="2" charset="-78"/>
              </a:rPr>
              <a:t>و این راه همچنان ادامه دارد ....</a:t>
            </a:r>
            <a:endParaRPr lang="en-US" sz="2800" b="1" dirty="0">
              <a:solidFill>
                <a:prstClr val="black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789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انقلاب بزرگ و تاریخ ساز در آستانه چهل سالگی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rmAutofit fontScale="77500" lnSpcReduction="20000"/>
          </a:bodyPr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40 </a:t>
            </a:r>
            <a:r>
              <a:rPr lang="fa-IR" b="1" dirty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سالگی </a:t>
            </a:r>
            <a:r>
              <a:rPr lang="fa-IR" b="1" dirty="0" smtClean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در </a:t>
            </a:r>
            <a:r>
              <a:rPr lang="fa-IR" b="1" dirty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فرهنگ عمومی و </a:t>
            </a:r>
            <a:r>
              <a:rPr lang="fa-IR" b="1" dirty="0" smtClean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معارف دینی:</a:t>
            </a:r>
          </a:p>
          <a:p>
            <a:pPr lvl="3"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از </a:t>
            </a:r>
            <a:r>
              <a:rPr lang="fa-IR" sz="2800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یک سو نشانه پختگی و کمال </a:t>
            </a:r>
            <a:endParaRPr lang="fa-IR" sz="2800" b="1" dirty="0" smtClean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lvl="3" algn="r" rtl="1">
              <a:lnSpc>
                <a:spcPct val="150000"/>
              </a:lnSpc>
            </a:pPr>
            <a:r>
              <a:rPr lang="fa-IR" sz="2800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از </a:t>
            </a:r>
            <a:r>
              <a:rPr lang="fa-IR" sz="2800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دیگر </a:t>
            </a:r>
            <a:r>
              <a:rPr lang="fa-IR" sz="2800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سو دیگر </a:t>
            </a:r>
            <a:r>
              <a:rPr lang="fa-IR" sz="2800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40 سال شدن تقارن با آغاز یک مرحله </a:t>
            </a:r>
            <a:r>
              <a:rPr lang="fa-IR" sz="2800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جدید. </a:t>
            </a:r>
            <a:endParaRPr lang="fa-IR" sz="2800" b="1" dirty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ضرورت تشریح جنبه </a:t>
            </a:r>
            <a:r>
              <a:rPr lang="fa-IR" b="1" dirty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های کمال و تعالی انقلاب </a:t>
            </a:r>
            <a:r>
              <a:rPr lang="fa-IR" b="1" dirty="0" smtClean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اسلامی در چهل سالگی:  </a:t>
            </a:r>
          </a:p>
          <a:p>
            <a:pPr marL="1487488" lvl="0"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بازشناسی </a:t>
            </a:r>
            <a:r>
              <a:rPr lang="fa-IR" b="1" dirty="0" err="1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دستاوردها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برای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نسل های جدید و نسل </a:t>
            </a:r>
            <a:r>
              <a:rPr lang="fa-IR" b="1" dirty="0" err="1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هایی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آینده</a:t>
            </a:r>
            <a:endParaRPr lang="fa-IR" b="1" dirty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marL="1487488" lvl="0"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بیان جایگاه و موقعیت انقلاب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اسلامی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در جهان و منطقه</a:t>
            </a:r>
          </a:p>
          <a:p>
            <a:pPr marL="1487488" lvl="0"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تبیین موقعیت کشورهای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منطقه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در زمان انقلاب </a:t>
            </a:r>
          </a:p>
          <a:p>
            <a:pPr marL="1258888" lvl="0" indent="0" algn="r" rtl="1">
              <a:lnSpc>
                <a:spcPct val="150000"/>
              </a:lnSpc>
              <a:buNone/>
            </a:pP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 (یا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در سطح ایران بودند و با اینکه در سطوح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بالاتری) </a:t>
            </a:r>
          </a:p>
          <a:p>
            <a:pPr marL="1487488" lvl="0"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تبیین جایگاه امروز جمهوری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اسلامی ایران در عرصه های مختلف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(بالاتر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از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همسایه ها) </a:t>
            </a:r>
            <a:endParaRPr lang="fa-IR" b="1" dirty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marL="1487488" lvl="0"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تاثیر انقلاب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اسلامی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در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پیشرفت کشور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در مقایسه با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کشور های منطقه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از جمله مصر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و پاکستان و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ترکیه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و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...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9918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 راهبردی دشمنان در جنگ نرم علیه انقلاب و جمهوری اسلامی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rmAutofit/>
          </a:bodyPr>
          <a:lstStyle/>
          <a:p>
            <a:pPr marL="2116138" indent="-457200" algn="r" rtl="1">
              <a:lnSpc>
                <a:spcPct val="200000"/>
              </a:lnSpc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ایجاد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یأس و ناامیدی در جامعه </a:t>
            </a:r>
            <a:endParaRPr lang="fa-IR" b="1" dirty="0" smtClean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marL="1938338" lvl="0" algn="r" rtl="1">
              <a:lnSpc>
                <a:spcPct val="200000"/>
              </a:lnSpc>
              <a:tabLst>
                <a:tab pos="1828800" algn="l"/>
              </a:tabLst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یاس آوری  ‌ویژه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در نسل جوان نسبت به آینده </a:t>
            </a:r>
            <a:endParaRPr lang="fa-IR" b="1" dirty="0" smtClean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marL="1938338" lvl="0" algn="r" rtl="1">
              <a:lnSpc>
                <a:spcPct val="200000"/>
              </a:lnSpc>
              <a:tabLst>
                <a:tab pos="1828800" algn="l"/>
              </a:tabLst>
            </a:pPr>
            <a:r>
              <a:rPr lang="fa-IR" b="1" dirty="0" err="1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سیاه‌نمایی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، بزرگ کردن مشکلات، </a:t>
            </a:r>
            <a:endParaRPr lang="fa-IR" b="1" dirty="0" smtClean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marL="1938338" lvl="0" algn="r" rtl="1">
              <a:lnSpc>
                <a:spcPct val="200000"/>
              </a:lnSpc>
              <a:tabLst>
                <a:tab pos="1828800" algn="l"/>
              </a:tabLst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زیر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سؤال بردن و یا </a:t>
            </a:r>
            <a:r>
              <a:rPr lang="fa-IR" b="1" dirty="0" err="1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کم‌ارزش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جلوه دادن دستاوردهای انقلاب </a:t>
            </a:r>
            <a:endParaRPr lang="fa-IR" b="1" dirty="0" smtClean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marL="1938338" lvl="0" algn="r" rtl="1">
              <a:lnSpc>
                <a:spcPct val="200000"/>
              </a:lnSpc>
              <a:tabLst>
                <a:tab pos="1828800" algn="l"/>
              </a:tabLst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ناکارآمد نشان دادن نظام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دینی.</a:t>
            </a: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20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تلاش و برنامه ریزی رسانه ای </a:t>
            </a:r>
            <a:r>
              <a:rPr lang="fa-IR" sz="3200" dirty="0" smtClean="0">
                <a:cs typeface="B Titr" panose="00000700000000000000" pitchFamily="2" charset="-78"/>
              </a:rPr>
              <a:t>دشمنان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0" y="941699"/>
            <a:ext cx="11805313" cy="5916302"/>
          </a:xfrm>
        </p:spPr>
        <p:txBody>
          <a:bodyPr>
            <a:normAutofit/>
          </a:bodyPr>
          <a:lstStyle/>
          <a:p>
            <a:pPr marL="1092200" algn="r" rtl="1">
              <a:lnSpc>
                <a:spcPct val="150000"/>
              </a:lnSpc>
              <a:tabLst>
                <a:tab pos="1433513" algn="l"/>
              </a:tabLst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استفاده از قدرت </a:t>
            </a:r>
            <a:r>
              <a:rPr lang="fa-IR" b="1" dirty="0" err="1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رسانه‌ای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قوی</a:t>
            </a:r>
          </a:p>
          <a:p>
            <a:pPr marL="1092200" algn="r" rtl="1">
              <a:lnSpc>
                <a:spcPct val="150000"/>
              </a:lnSpc>
              <a:tabLst>
                <a:tab pos="1433513" algn="l"/>
              </a:tabLst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ممانعت از  درک </a:t>
            </a:r>
            <a:r>
              <a:rPr lang="fa-IR" b="1" dirty="0" err="1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واقعیات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انقلاب اسلامی و دستاوردهای ارزشمند جمهوری اسلامی از سوی جوانان ایرانی</a:t>
            </a:r>
          </a:p>
          <a:p>
            <a:pPr marL="1092200" lvl="0" algn="r" rtl="1">
              <a:lnSpc>
                <a:spcPct val="150000"/>
              </a:lnSpc>
              <a:tabLst>
                <a:tab pos="1433513" algn="l"/>
              </a:tabLst>
            </a:pPr>
            <a:r>
              <a:rPr lang="fa-IR" b="1" dirty="0" err="1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واقعیت‌پنداری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برای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جوانان </a:t>
            </a:r>
          </a:p>
          <a:p>
            <a:pPr marL="1092200" lvl="0" algn="r" rtl="1">
              <a:lnSpc>
                <a:spcPct val="150000"/>
              </a:lnSpc>
              <a:tabLst>
                <a:tab pos="1433513" algn="l"/>
              </a:tabLst>
            </a:pP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ایجاد خلل در پشتوانه‌ </a:t>
            </a:r>
            <a:r>
              <a:rPr lang="fa-IR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مردمی انقلاب و نظام جمهوری </a:t>
            </a:r>
            <a:r>
              <a:rPr lang="fa-IR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اسلامی</a:t>
            </a:r>
          </a:p>
          <a:p>
            <a:pPr marL="1092200" algn="r" rtl="1">
              <a:lnSpc>
                <a:spcPct val="150000"/>
              </a:lnSpc>
              <a:tabLst>
                <a:tab pos="1433513" algn="l"/>
              </a:tabLst>
            </a:pP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پوشیده نگه داشتن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دستاوردهای افتخارآمیز انقلاب اسلامی از منظر 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ملت</a:t>
            </a:r>
          </a:p>
          <a:p>
            <a:pPr marL="1092200" algn="r" rtl="1">
              <a:lnSpc>
                <a:spcPct val="150000"/>
              </a:lnSpc>
              <a:tabLst>
                <a:tab pos="1433513" algn="l"/>
              </a:tabLst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ت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بلیغات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شیطانی ضد انقلاب و دشمنان ملت 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endParaRPr lang="fa-IR" b="1" dirty="0" smtClean="0">
              <a:solidFill>
                <a:prstClr val="black"/>
              </a:solidFill>
              <a:latin typeface="BNazanin"/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en-US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739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پیشرفت های شگرف ایران، در مدت چهل سال</a:t>
            </a:r>
            <a:endParaRPr lang="fa-IR" sz="3200" dirty="0"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rmAutofit fontScale="85000" lnSpcReduction="20000"/>
          </a:bodyPr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اهمیت ویژه تبیین دستاوردهای انقلاب اسلامی:</a:t>
            </a:r>
          </a:p>
          <a:p>
            <a:pPr marL="1828800" lvl="0" algn="r" rtl="1">
              <a:lnSpc>
                <a:spcPct val="150000"/>
              </a:lnSpc>
            </a:pPr>
            <a:r>
              <a:rPr lang="fa-IR" sz="2600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گذشت زمان و ضرورت بیان </a:t>
            </a:r>
            <a:r>
              <a:rPr lang="fa-IR" sz="2600" b="1" dirty="0" err="1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واقعیات</a:t>
            </a:r>
            <a:r>
              <a:rPr lang="fa-IR" sz="2600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.</a:t>
            </a:r>
          </a:p>
          <a:p>
            <a:pPr marL="1828800" lvl="0" algn="r" rtl="1">
              <a:lnSpc>
                <a:spcPct val="150000"/>
              </a:lnSpc>
            </a:pPr>
            <a:r>
              <a:rPr lang="fa-IR" sz="2600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جنگ نرم دشمن و تلاش بی وقفه برای پوشاندن حقایق</a:t>
            </a:r>
            <a:r>
              <a:rPr lang="fa-IR" sz="2600" b="1" dirty="0" smtClean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.</a:t>
            </a:r>
          </a:p>
          <a:p>
            <a:pPr marL="1828800" lvl="0" algn="r" rtl="1">
              <a:lnSpc>
                <a:spcPct val="150000"/>
              </a:lnSpc>
            </a:pPr>
            <a:r>
              <a:rPr lang="fa-IR" sz="2600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چهل سالگی انقلاب، فرصتی مغتنم برای بازخوانی </a:t>
            </a:r>
            <a:r>
              <a:rPr lang="fa-IR" sz="2600" b="1" dirty="0" err="1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دستاوردها</a:t>
            </a:r>
            <a:r>
              <a:rPr lang="fa-IR" sz="2600" b="1" dirty="0">
                <a:solidFill>
                  <a:prstClr val="black"/>
                </a:solidFill>
                <a:latin typeface="BNazanin"/>
                <a:cs typeface="B Zar" panose="00000400000000000000" pitchFamily="2" charset="-78"/>
              </a:rPr>
              <a:t> </a:t>
            </a: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2600" b="1" dirty="0">
                <a:solidFill>
                  <a:srgbClr val="FF0000"/>
                </a:solidFill>
                <a:latin typeface="BNazanin"/>
                <a:cs typeface="B Zar" panose="00000400000000000000" pitchFamily="2" charset="-78"/>
              </a:rPr>
              <a:t>عمق پیشرفت های جمهوری اسلامی:</a:t>
            </a:r>
          </a:p>
          <a:p>
            <a:pPr marL="2116138" lvl="0"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ثمرات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و برکت فوق 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العاده انقلاب اسلامی</a:t>
            </a:r>
            <a:endParaRPr lang="fa-IR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marL="2170113" lvl="0" algn="r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پیمودن قدم های زیاد  با سرعت </a:t>
            </a:r>
          </a:p>
          <a:p>
            <a:pPr marL="2170113" lvl="0" algn="r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پشت </a:t>
            </a:r>
            <a:r>
              <a:rPr lang="fa-IR" b="1" dirty="0" err="1">
                <a:solidFill>
                  <a:prstClr val="black"/>
                </a:solidFill>
                <a:cs typeface="B Zar" panose="00000400000000000000" pitchFamily="2" charset="-78"/>
              </a:rPr>
              <a:t>سرگذاشتن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 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چالش ها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و 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محدودیت ها </a:t>
            </a:r>
            <a:endParaRPr lang="fa-IR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marL="2170113" lvl="0" algn="r" rtl="1">
              <a:lnSpc>
                <a:spcPct val="150000"/>
              </a:lnSpc>
            </a:pP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قرار دادن آینده ی روشن پیش روی ملت ایران. </a:t>
            </a:r>
          </a:p>
          <a:p>
            <a:pPr marL="2170113" algn="r" rtl="1">
              <a:lnSpc>
                <a:spcPct val="150000"/>
              </a:lnSpc>
            </a:pP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دستاوردهای انقلاب </a:t>
            </a:r>
            <a:r>
              <a:rPr lang="fa-IR" b="1" dirty="0">
                <a:solidFill>
                  <a:prstClr val="black"/>
                </a:solidFill>
                <a:cs typeface="B Zar" panose="00000400000000000000" pitchFamily="2" charset="-78"/>
              </a:rPr>
              <a:t>اسلامی حیرت آور برای </a:t>
            </a:r>
            <a:r>
              <a:rPr lang="fa-IR" b="1" dirty="0" smtClean="0">
                <a:solidFill>
                  <a:prstClr val="black"/>
                </a:solidFill>
                <a:cs typeface="B Zar" panose="00000400000000000000" pitchFamily="2" charset="-78"/>
              </a:rPr>
              <a:t>جهانیان</a:t>
            </a:r>
          </a:p>
          <a:p>
            <a:pPr marL="2170113" lvl="0" algn="r" rtl="1">
              <a:lnSpc>
                <a:spcPct val="150000"/>
              </a:lnSpc>
            </a:pPr>
            <a:endParaRPr lang="fa-IR" b="1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lvl="0" algn="r" rtl="1"/>
            <a:endParaRPr lang="en-US" sz="1800" dirty="0">
              <a:solidFill>
                <a:prstClr val="black"/>
              </a:solidFill>
              <a:cs typeface="B Zar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267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نخستین تولید کننده داروی گیاهی مقابله با ایدز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سرعت پیشرفت علم برابری، نسبت به کل دنیا دارد.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تولیدکننده قایق پرنده </a:t>
            </a:r>
            <a:r>
              <a:rPr lang="fa-IR" b="1" dirty="0" err="1" smtClean="0">
                <a:cs typeface="B Zar" panose="00000400000000000000" pitchFamily="2" charset="-78"/>
              </a:rPr>
              <a:t>رادارگریز</a:t>
            </a:r>
            <a:r>
              <a:rPr lang="fa-IR" b="1" dirty="0" smtClean="0">
                <a:cs typeface="B Zar" panose="00000400000000000000" pitchFamily="2" charset="-78"/>
              </a:rPr>
              <a:t> با سرعت ۱۵ کیلومتر است.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دومین کشور دارنده تکنولوژی </a:t>
            </a:r>
            <a:r>
              <a:rPr lang="fa-IR" b="1" dirty="0" err="1" smtClean="0">
                <a:cs typeface="B Zar" panose="00000400000000000000" pitchFamily="2" charset="-78"/>
              </a:rPr>
              <a:t>بیودیزل</a:t>
            </a:r>
            <a:r>
              <a:rPr lang="fa-IR" b="1" dirty="0" smtClean="0">
                <a:cs typeface="B Zar" panose="00000400000000000000" pitchFamily="2" charset="-78"/>
              </a:rPr>
              <a:t>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نخستین تولید کننده </a:t>
            </a:r>
            <a:r>
              <a:rPr lang="fa-IR" b="1" dirty="0" smtClean="0">
                <a:cs typeface="B Zar" panose="00000400000000000000" pitchFamily="2" charset="-78"/>
              </a:rPr>
              <a:t>پودر استخوان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هشتمین کشور تولید کننده اورانیوم 20 درصد در جهان است.</a:t>
            </a:r>
          </a:p>
        </p:txBody>
      </p:sp>
    </p:spTree>
    <p:extLst>
      <p:ext uri="{BB962C8B-B14F-4D97-AF65-F5344CB8AC3E}">
        <p14:creationId xmlns:p14="http://schemas.microsoft.com/office/powerpoint/2010/main" val="2557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lvl="0" algn="r" rtl="1">
              <a:lnSpc>
                <a:spcPct val="150000"/>
              </a:lnSpc>
            </a:pPr>
            <a:endParaRPr lang="fa-IR" b="1" dirty="0" smtClean="0">
              <a:solidFill>
                <a:srgbClr val="FF0000"/>
              </a:solidFill>
              <a:cs typeface="B Zar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جزء 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۸ کشور سازنده </a:t>
            </a:r>
            <a:r>
              <a:rPr lang="fa-IR" b="1" dirty="0" err="1">
                <a:solidFill>
                  <a:srgbClr val="FF0000"/>
                </a:solidFill>
                <a:cs typeface="B Zar" panose="00000400000000000000" pitchFamily="2" charset="-78"/>
              </a:rPr>
              <a:t>ناوشکن</a:t>
            </a:r>
            <a:r>
              <a:rPr lang="fa-IR" b="1" dirty="0">
                <a:solidFill>
                  <a:srgbClr val="FF0000"/>
                </a:solidFill>
                <a:cs typeface="B Zar" panose="00000400000000000000" pitchFamily="2" charset="-78"/>
              </a:rPr>
              <a:t> در جهان ا ست</a:t>
            </a: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.</a:t>
            </a:r>
            <a:endParaRPr lang="fa-IR" b="1" dirty="0" smtClean="0">
              <a:cs typeface="B Zar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احداث کننده بلندترین سد </a:t>
            </a:r>
            <a:r>
              <a:rPr lang="fa-IR" b="1" dirty="0" err="1" smtClean="0">
                <a:cs typeface="B Zar" panose="00000400000000000000" pitchFamily="2" charset="-78"/>
              </a:rPr>
              <a:t>بتنی</a:t>
            </a:r>
            <a:r>
              <a:rPr lang="fa-IR" b="1" dirty="0" smtClean="0">
                <a:cs typeface="B Zar" panose="00000400000000000000" pitchFamily="2" charset="-78"/>
              </a:rPr>
              <a:t>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سومین کشور تولید کننده داروی بیماری ام اس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دومین کشور تولید کننده هواپیماهای استراتژیک خورشیدی در جهان است.</a:t>
            </a:r>
          </a:p>
          <a:p>
            <a:pPr algn="r" rtl="1">
              <a:lnSpc>
                <a:spcPct val="20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تنها تولید کننده </a:t>
            </a:r>
            <a:r>
              <a:rPr lang="fa-IR" b="1" dirty="0" err="1" smtClean="0">
                <a:cs typeface="B Zar" panose="00000400000000000000" pitchFamily="2" charset="-78"/>
              </a:rPr>
              <a:t>پرینتر</a:t>
            </a:r>
            <a:r>
              <a:rPr lang="fa-IR" b="1" dirty="0" smtClean="0">
                <a:cs typeface="B Zar" panose="00000400000000000000" pitchFamily="2" charset="-78"/>
              </a:rPr>
              <a:t> سه بعدی میکروسکوپی در خاورمیانه است.</a:t>
            </a:r>
            <a:endParaRPr lang="en-US" b="1" dirty="0">
              <a:cs typeface="B Zar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9" y="941696"/>
            <a:ext cx="3575610" cy="357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8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4169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fa-IR" sz="3200" dirty="0">
                <a:cs typeface="B Titr" panose="00000700000000000000" pitchFamily="2" charset="-78"/>
              </a:rPr>
              <a:t>آیا میدانید جمهوری اسلامی ایران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1698"/>
            <a:ext cx="12192000" cy="5916302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میان پنج ارتش قوی جهان در حوزه </a:t>
            </a:r>
            <a:r>
              <a:rPr lang="fa-IR" b="1" dirty="0" err="1" smtClean="0">
                <a:cs typeface="B Zar" panose="00000400000000000000" pitchFamily="2" charset="-78"/>
              </a:rPr>
              <a:t>سایبری</a:t>
            </a:r>
            <a:r>
              <a:rPr lang="fa-IR" b="1" dirty="0" smtClean="0">
                <a:cs typeface="B Zar" panose="00000400000000000000" pitchFamily="2" charset="-78"/>
              </a:rPr>
              <a:t> قرار دارد.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تنها تولید کننده </a:t>
            </a:r>
            <a:r>
              <a:rPr lang="fa-IR" b="1" dirty="0" smtClean="0">
                <a:cs typeface="B Zar" panose="00000400000000000000" pitchFamily="2" charset="-78"/>
              </a:rPr>
              <a:t>ایمپلنت چشمی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solidFill>
                  <a:srgbClr val="FF0000"/>
                </a:solidFill>
                <a:cs typeface="B Zar" panose="00000400000000000000" pitchFamily="2" charset="-78"/>
              </a:rPr>
              <a:t>تنها کشور تولید کننده </a:t>
            </a:r>
            <a:r>
              <a:rPr lang="fa-IR" b="1" dirty="0" smtClean="0">
                <a:cs typeface="B Zar" panose="00000400000000000000" pitchFamily="2" charset="-78"/>
              </a:rPr>
              <a:t>لوله های چدنی 20 میلیمتری در </a:t>
            </a:r>
            <a:r>
              <a:rPr lang="fa-IR" b="1" dirty="0" err="1" smtClean="0">
                <a:cs typeface="B Zar" panose="00000400000000000000" pitchFamily="2" charset="-78"/>
              </a:rPr>
              <a:t>آسیاست</a:t>
            </a:r>
            <a:r>
              <a:rPr lang="fa-IR" b="1" dirty="0" smtClean="0">
                <a:cs typeface="B Zar" panose="00000400000000000000" pitchFamily="2" charset="-78"/>
              </a:rPr>
              <a:t>. 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چهارمین کشور در دستیابی به فناوری نوین درمان بیماریهای روابط زناشویی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سومین تولید کننده دکل های انتقال برق در جهان است.</a:t>
            </a:r>
          </a:p>
          <a:p>
            <a:pPr algn="r" rtl="1">
              <a:lnSpc>
                <a:spcPct val="150000"/>
              </a:lnSpc>
            </a:pPr>
            <a:r>
              <a:rPr lang="fa-IR" b="1" dirty="0" smtClean="0">
                <a:cs typeface="B Zar" panose="00000400000000000000" pitchFamily="2" charset="-78"/>
              </a:rPr>
              <a:t>در زمره هشت قدرت فضایی دنیا قرار دارد..</a:t>
            </a:r>
            <a:endParaRPr lang="fa-IR" b="1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86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1047</TotalTime>
  <Words>1270</Words>
  <Application>Microsoft Office PowerPoint</Application>
  <PresentationFormat>Widescreen</PresentationFormat>
  <Paragraphs>146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B Titr</vt:lpstr>
      <vt:lpstr>B Zar</vt:lpstr>
      <vt:lpstr>BNazanin</vt:lpstr>
      <vt:lpstr>Calibri</vt:lpstr>
      <vt:lpstr>Calibri Light</vt:lpstr>
      <vt:lpstr>Office Theme</vt:lpstr>
      <vt:lpstr>PowerPoint Presentation</vt:lpstr>
      <vt:lpstr>PowerPoint Presentation</vt:lpstr>
      <vt:lpstr>انقلاب بزرگ و تاریخ ساز در آستانه چهل سالگی </vt:lpstr>
      <vt:lpstr> راهبردی دشمنان در جنگ نرم علیه انقلاب و جمهوری اسلامی</vt:lpstr>
      <vt:lpstr>تلاش و برنامه ریزی رسانه ای دشمنان</vt:lpstr>
      <vt:lpstr>پیشرفت های شگرف ایران، در مدت چهل سال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  <vt:lpstr>آیا میدانید جمهوری اسلامی ایران ...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faramarzi</dc:creator>
  <cp:lastModifiedBy>MRT</cp:lastModifiedBy>
  <cp:revision>100</cp:revision>
  <dcterms:created xsi:type="dcterms:W3CDTF">2019-01-09T18:17:53Z</dcterms:created>
  <dcterms:modified xsi:type="dcterms:W3CDTF">2019-01-15T04:14:31Z</dcterms:modified>
</cp:coreProperties>
</file>